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294" r:id="rId3"/>
    <p:sldId id="269" r:id="rId4"/>
    <p:sldId id="300" r:id="rId5"/>
    <p:sldId id="301" r:id="rId6"/>
    <p:sldId id="306" r:id="rId7"/>
    <p:sldId id="277" r:id="rId8"/>
    <p:sldId id="307" r:id="rId9"/>
    <p:sldId id="282" r:id="rId10"/>
    <p:sldId id="302" r:id="rId11"/>
    <p:sldId id="303" r:id="rId12"/>
    <p:sldId id="305" r:id="rId13"/>
    <p:sldId id="271" r:id="rId14"/>
    <p:sldId id="285" r:id="rId15"/>
    <p:sldId id="287" r:id="rId16"/>
    <p:sldId id="268" r:id="rId17"/>
    <p:sldId id="284" r:id="rId18"/>
    <p:sldId id="289" r:id="rId19"/>
    <p:sldId id="296" r:id="rId20"/>
    <p:sldId id="291" r:id="rId21"/>
    <p:sldId id="292" r:id="rId22"/>
    <p:sldId id="261" r:id="rId23"/>
    <p:sldId id="280" r:id="rId24"/>
    <p:sldId id="297" r:id="rId25"/>
    <p:sldId id="288" r:id="rId26"/>
    <p:sldId id="298" r:id="rId27"/>
    <p:sldId id="295" r:id="rId28"/>
    <p:sldId id="299" r:id="rId29"/>
    <p:sldId id="293" r:id="rId30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light" panose="00000400000000000000" pitchFamily="2" charset="0"/>
      <p:regular r:id="rId37"/>
      <p:italic r:id="rId38"/>
    </p:embeddedFont>
    <p:embeddedFont>
      <p:font typeface="Montserrat light" panose="00000400000000000000" pitchFamily="2" charset="0"/>
      <p:regular r:id="rId37"/>
      <p:italic r:id="rId38"/>
    </p:embeddedFont>
    <p:embeddedFont>
      <p:font typeface="Montserrat Medium" panose="00000600000000000000" pitchFamily="2" charset="0"/>
      <p:regular r:id="rId39"/>
      <p:italic r:id="rId40"/>
    </p:embeddedFont>
    <p:embeddedFont>
      <p:font typeface="Montserrat SemiBold" panose="000007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A4A3A4"/>
          </p15:clr>
        </p15:guide>
        <p15:guide id="2" pos="4122">
          <p15:clr>
            <a:srgbClr val="A4A3A4"/>
          </p15:clr>
        </p15:guide>
        <p15:guide id="3" orient="horz" pos="1287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02">
          <p15:clr>
            <a:srgbClr val="A4A3A4"/>
          </p15:clr>
        </p15:guide>
        <p15:guide id="6" orient="horz" pos="1232">
          <p15:clr>
            <a:srgbClr val="A4A3A4"/>
          </p15:clr>
        </p15:guide>
        <p15:guide id="7" pos="2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6208"/>
  </p:normalViewPr>
  <p:slideViewPr>
    <p:cSldViewPr snapToGrid="0" snapToObjects="1" showGuides="1">
      <p:cViewPr varScale="1">
        <p:scale>
          <a:sx n="154" d="100"/>
          <a:sy n="154" d="100"/>
        </p:scale>
        <p:origin x="2442" y="138"/>
      </p:cViewPr>
      <p:guideLst>
        <p:guide orient="horz" pos="3229"/>
        <p:guide pos="4122"/>
        <p:guide orient="horz" pos="1287"/>
        <p:guide pos="576"/>
        <p:guide orient="horz" pos="3102"/>
        <p:guide orient="horz" pos="1232"/>
        <p:guide pos="25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94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anose="00000400000000000000" pitchFamily="2" charset="77"/>
            </a:rPr>
            <a:t>4</a:t>
          </a:r>
          <a:endParaRPr lang="en-US" sz="2800" dirty="0">
            <a:latin typeface="Montserrat" panose="00000400000000000000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anose="00000400000000000000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 bwMode="white"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 bwMode="white"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 bwMode="white"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 bwMode="white"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 bwMode="white"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 bwMode="white"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 bwMode="white"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 bwMode="white"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 bwMode="white"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 bwMode="white"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 bwMode="white"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 bwMode="white"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 bwMode="white"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 bwMode="white"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 bwMode="white"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 bwMode="white"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 bwMode="white"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anose="00000400000000000000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 bwMode="white"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 bwMode="white"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 bwMode="white"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 bwMode="white"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</a:rPr>
            <a:t>4</a:t>
          </a:r>
          <a:endParaRPr lang="en-US" sz="2800" kern="1200" dirty="0">
            <a:latin typeface="Montserrat" panose="00000400000000000000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 bwMode="white"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 bwMode="white"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 bwMode="white"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 bwMode="white"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anose="00000400000000000000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anose="00000400000000000000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04/11/2024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5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anose="00000400000000000000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anose="00000400000000000000" pitchFamily="2" charset="77"/>
                <a:ea typeface="Cabin"/>
                <a:cs typeface="Arial" panose="020B06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anose="00000400000000000000" pitchFamily="2" charset="77"/>
              </a:rPr>
              <a:t>PRÓXIMOS</a:t>
            </a:r>
            <a:r>
              <a:rPr lang="es-ES" sz="2800" dirty="0">
                <a:latin typeface="Montserrat" panose="00000400000000000000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400000000000000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anose="00000400000000000000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anose="000004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anose="00000400000000000000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anose="00000400000000000000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anose="00000400000000000000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anose="00000400000000000000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anose="000004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58954" y="5424257"/>
            <a:ext cx="4876800" cy="554326"/>
          </a:xfrm>
        </p:spPr>
        <p:txBody>
          <a:bodyPr/>
          <a:lstStyle/>
          <a:p>
            <a:r>
              <a:rPr lang="es-ES" dirty="0"/>
              <a:t>Project plan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49361" y="2994272"/>
            <a:ext cx="549598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303E7-26E9-B3B4-C68B-08CA154A6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5750" y="1725258"/>
            <a:ext cx="3317713" cy="646331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Integration</a:t>
            </a:r>
            <a:endParaRPr lang="es-E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FE4FF-D097-AE56-5861-8D11A5A3CD3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7289" y="1818080"/>
            <a:ext cx="736143" cy="460685"/>
          </a:xfrm>
        </p:spPr>
        <p:txBody>
          <a:bodyPr/>
          <a:lstStyle/>
          <a:p>
            <a:r>
              <a:rPr lang="en-CO" dirty="0"/>
              <a:t>01.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BB6C16-5175-ED7A-492F-B07F1BECF93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72857" y="1818082"/>
            <a:ext cx="736143" cy="460685"/>
          </a:xfrm>
        </p:spPr>
        <p:txBody>
          <a:bodyPr/>
          <a:lstStyle/>
          <a:p>
            <a:r>
              <a:rPr lang="en-CO" dirty="0"/>
              <a:t>02.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B4A71B-2B57-7CCC-3186-95BDDFC8C64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A9F8BF2-BDDD-DF4A-6652-60951F5A5827}"/>
              </a:ext>
            </a:extLst>
          </p:cNvPr>
          <p:cNvSpPr txBox="1">
            <a:spLocks/>
          </p:cNvSpPr>
          <p:nvPr/>
        </p:nvSpPr>
        <p:spPr>
          <a:xfrm>
            <a:off x="5429933" y="172525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Data </a:t>
            </a:r>
            <a:r>
              <a:rPr lang="es-ES" dirty="0" err="1"/>
              <a:t>Organization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endParaRPr lang="es-E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50B2E66-2349-927F-B80A-45BE65D2AB6F}"/>
              </a:ext>
            </a:extLst>
          </p:cNvPr>
          <p:cNvSpPr txBox="1">
            <a:spLocks/>
          </p:cNvSpPr>
          <p:nvPr/>
        </p:nvSpPr>
        <p:spPr>
          <a:xfrm>
            <a:off x="1310446" y="2463964"/>
            <a:ext cx="2548319" cy="173893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collection</a:t>
            </a:r>
          </a:p>
          <a:p>
            <a:endParaRPr lang="en-CO" dirty="0"/>
          </a:p>
          <a:p>
            <a:r>
              <a:rPr lang="en-US" dirty="0"/>
              <a:t>F</a:t>
            </a:r>
            <a:r>
              <a:rPr lang="en-CO" dirty="0"/>
              <a:t>ormat conversion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preparation</a:t>
            </a:r>
          </a:p>
          <a:p>
            <a:endParaRPr lang="en-CO" dirty="0"/>
          </a:p>
          <a:p>
            <a:r>
              <a:rPr lang="en-US" dirty="0"/>
              <a:t>D</a:t>
            </a:r>
            <a:r>
              <a:rPr lang="en-CO" dirty="0"/>
              <a:t>ataset consolidation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CF6C6C-325E-27F3-E1C5-4FEFBF770F40}"/>
              </a:ext>
            </a:extLst>
          </p:cNvPr>
          <p:cNvSpPr txBox="1">
            <a:spLocks/>
          </p:cNvSpPr>
          <p:nvPr/>
        </p:nvSpPr>
        <p:spPr>
          <a:xfrm>
            <a:off x="1039699" y="2421397"/>
            <a:ext cx="2548318" cy="184665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8539CB-2163-BA7A-E821-A2CBE95F0F51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quality evaluation</a:t>
            </a:r>
          </a:p>
          <a:p>
            <a:endParaRPr lang="en-CO" dirty="0"/>
          </a:p>
          <a:p>
            <a:r>
              <a:rPr lang="en-US" dirty="0"/>
              <a:t>Initial data analysis</a:t>
            </a:r>
            <a:endParaRPr lang="en-CO" dirty="0"/>
          </a:p>
          <a:p>
            <a:endParaRPr lang="en-CO" dirty="0"/>
          </a:p>
          <a:p>
            <a:r>
              <a:rPr lang="en-US" dirty="0"/>
              <a:t>Metadata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17F3E27-8BD0-C28D-1D88-313253DDE88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6" name="Elipse 20">
            <a:extLst>
              <a:ext uri="{FF2B5EF4-FFF2-40B4-BE49-F238E27FC236}">
                <a16:creationId xmlns:a16="http://schemas.microsoft.com/office/drawing/2014/main" id="{2E7A8930-225D-BC5B-3758-137638B71800}"/>
              </a:ext>
            </a:extLst>
          </p:cNvPr>
          <p:cNvSpPr/>
          <p:nvPr/>
        </p:nvSpPr>
        <p:spPr>
          <a:xfrm>
            <a:off x="1410982" y="43996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63D0F2-5C81-0791-A603-280D4A6DB501}"/>
              </a:ext>
            </a:extLst>
          </p:cNvPr>
          <p:cNvSpPr txBox="1">
            <a:spLocks/>
          </p:cNvSpPr>
          <p:nvPr/>
        </p:nvSpPr>
        <p:spPr>
          <a:xfrm>
            <a:off x="2138477" y="45704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37" name="Elipse 20">
            <a:extLst>
              <a:ext uri="{FF2B5EF4-FFF2-40B4-BE49-F238E27FC236}">
                <a16:creationId xmlns:a16="http://schemas.microsoft.com/office/drawing/2014/main" id="{5CA68433-C630-0D26-FC26-C34696E1667B}"/>
              </a:ext>
            </a:extLst>
          </p:cNvPr>
          <p:cNvSpPr/>
          <p:nvPr/>
        </p:nvSpPr>
        <p:spPr>
          <a:xfrm>
            <a:off x="5831900" y="4084033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C5D188B-C167-DD1E-59BA-6217BEB21120}"/>
              </a:ext>
            </a:extLst>
          </p:cNvPr>
          <p:cNvSpPr txBox="1">
            <a:spLocks/>
          </p:cNvSpPr>
          <p:nvPr/>
        </p:nvSpPr>
        <p:spPr>
          <a:xfrm>
            <a:off x="6559395" y="4254780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9438892-5A1B-0DDE-051B-9FD8E9B56BD1}"/>
              </a:ext>
            </a:extLst>
          </p:cNvPr>
          <p:cNvSpPr txBox="1">
            <a:spLocks/>
          </p:cNvSpPr>
          <p:nvPr/>
        </p:nvSpPr>
        <p:spPr>
          <a:xfrm>
            <a:off x="6559395" y="452094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It can extend by 1 week</a:t>
            </a:r>
          </a:p>
        </p:txBody>
      </p:sp>
    </p:spTree>
    <p:extLst>
      <p:ext uri="{BB962C8B-B14F-4D97-AF65-F5344CB8AC3E}">
        <p14:creationId xmlns:p14="http://schemas.microsoft.com/office/powerpoint/2010/main" val="184575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96C59-9256-114D-9DD8-3359BE911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8232" y="1667872"/>
            <a:ext cx="3317713" cy="369332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D8A31C-177A-570A-1333-BEF19924B63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2089" y="1622195"/>
            <a:ext cx="736143" cy="460685"/>
          </a:xfrm>
        </p:spPr>
        <p:txBody>
          <a:bodyPr/>
          <a:lstStyle/>
          <a:p>
            <a:r>
              <a:rPr lang="en-CO" dirty="0"/>
              <a:t>03.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B8F2E9-4407-0230-39B7-8DCA7FEB6F0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715017"/>
            <a:ext cx="736143" cy="460685"/>
          </a:xfrm>
        </p:spPr>
        <p:txBody>
          <a:bodyPr/>
          <a:lstStyle/>
          <a:p>
            <a:r>
              <a:rPr lang="en-CO" dirty="0"/>
              <a:t>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C71841-3541-B802-C327-94CF7602F2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FF7FFC-1BC3-A5BB-62D1-6D37EC27E2C0}"/>
              </a:ext>
            </a:extLst>
          </p:cNvPr>
          <p:cNvSpPr txBox="1">
            <a:spLocks/>
          </p:cNvSpPr>
          <p:nvPr/>
        </p:nvSpPr>
        <p:spPr>
          <a:xfrm>
            <a:off x="5514198" y="1622195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and Training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05F4F5-4DDC-3B35-0B3A-21BBB4F4A5F6}"/>
              </a:ext>
            </a:extLst>
          </p:cNvPr>
          <p:cNvSpPr txBox="1">
            <a:spLocks/>
          </p:cNvSpPr>
          <p:nvPr/>
        </p:nvSpPr>
        <p:spPr>
          <a:xfrm>
            <a:off x="1323648" y="2148454"/>
            <a:ext cx="2548319" cy="268791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Data cleaning</a:t>
            </a:r>
          </a:p>
          <a:p>
            <a:endParaRPr lang="en-CO" dirty="0"/>
          </a:p>
          <a:p>
            <a:r>
              <a:rPr lang="en-US" dirty="0"/>
              <a:t>Encoding categorical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Standardization and normalization of numerical variables</a:t>
            </a:r>
            <a:endParaRPr lang="en-CO" dirty="0"/>
          </a:p>
          <a:p>
            <a:endParaRPr lang="en-CO" dirty="0"/>
          </a:p>
          <a:p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Class imbalance handling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36EF2F8-B5E0-6AA7-527F-9AA8A7B727F6}"/>
              </a:ext>
            </a:extLst>
          </p:cNvPr>
          <p:cNvSpPr txBox="1">
            <a:spLocks/>
          </p:cNvSpPr>
          <p:nvPr/>
        </p:nvSpPr>
        <p:spPr>
          <a:xfrm>
            <a:off x="1048232" y="2175702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0100195-E28E-86F8-F4AC-53FAF01AA943}"/>
              </a:ext>
            </a:extLst>
          </p:cNvPr>
          <p:cNvSpPr txBox="1">
            <a:spLocks/>
          </p:cNvSpPr>
          <p:nvPr/>
        </p:nvSpPr>
        <p:spPr>
          <a:xfrm>
            <a:off x="1039699" y="3489846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03ED90E-606D-CEA1-BCC8-3A81C594DDCD}"/>
              </a:ext>
            </a:extLst>
          </p:cNvPr>
          <p:cNvSpPr txBox="1">
            <a:spLocks/>
          </p:cNvSpPr>
          <p:nvPr/>
        </p:nvSpPr>
        <p:spPr>
          <a:xfrm>
            <a:off x="1032912" y="4164955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A72BB7A-EC95-168B-9BD7-BE11655EAF52}"/>
              </a:ext>
            </a:extLst>
          </p:cNvPr>
          <p:cNvSpPr txBox="1">
            <a:spLocks/>
          </p:cNvSpPr>
          <p:nvPr/>
        </p:nvSpPr>
        <p:spPr>
          <a:xfrm>
            <a:off x="5845018" y="2464429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selection</a:t>
            </a:r>
          </a:p>
          <a:p>
            <a:endParaRPr lang="en-CO" dirty="0"/>
          </a:p>
          <a:p>
            <a:r>
              <a:rPr lang="en-US" dirty="0"/>
              <a:t>Hyperparameter tunning</a:t>
            </a:r>
            <a:endParaRPr lang="en-CO" dirty="0"/>
          </a:p>
          <a:p>
            <a:endParaRPr lang="en-CO" dirty="0"/>
          </a:p>
          <a:p>
            <a:r>
              <a:rPr lang="en-US" dirty="0"/>
              <a:t>Model training</a:t>
            </a:r>
            <a:endParaRPr lang="en-CO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CD7805B-9B8C-3007-EF5A-C4F117127F7D}"/>
              </a:ext>
            </a:extLst>
          </p:cNvPr>
          <p:cNvSpPr txBox="1">
            <a:spLocks/>
          </p:cNvSpPr>
          <p:nvPr/>
        </p:nvSpPr>
        <p:spPr>
          <a:xfrm>
            <a:off x="5574270" y="2421397"/>
            <a:ext cx="2548318" cy="12824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31" name="Elipse 20">
            <a:extLst>
              <a:ext uri="{FF2B5EF4-FFF2-40B4-BE49-F238E27FC236}">
                <a16:creationId xmlns:a16="http://schemas.microsoft.com/office/drawing/2014/main" id="{CFC3066F-9F63-9A55-B01D-BD7688A7BF45}"/>
              </a:ext>
            </a:extLst>
          </p:cNvPr>
          <p:cNvSpPr/>
          <p:nvPr/>
        </p:nvSpPr>
        <p:spPr>
          <a:xfrm>
            <a:off x="1365893" y="5093977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7B9ED39-381C-2423-B35E-B9982FF8DE7E}"/>
              </a:ext>
            </a:extLst>
          </p:cNvPr>
          <p:cNvSpPr txBox="1">
            <a:spLocks/>
          </p:cNvSpPr>
          <p:nvPr/>
        </p:nvSpPr>
        <p:spPr>
          <a:xfrm>
            <a:off x="2093388" y="5264724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weeks</a:t>
            </a:r>
          </a:p>
        </p:txBody>
      </p:sp>
      <p:sp>
        <p:nvSpPr>
          <p:cNvPr id="33" name="Elipse 20">
            <a:extLst>
              <a:ext uri="{FF2B5EF4-FFF2-40B4-BE49-F238E27FC236}">
                <a16:creationId xmlns:a16="http://schemas.microsoft.com/office/drawing/2014/main" id="{F88E4DC9-FD15-22BB-9B3B-2F6058F34D23}"/>
              </a:ext>
            </a:extLst>
          </p:cNvPr>
          <p:cNvSpPr/>
          <p:nvPr/>
        </p:nvSpPr>
        <p:spPr>
          <a:xfrm>
            <a:off x="5845018" y="3953766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EEB8C60-A4E2-97E2-3082-F82F12E0EE3D}"/>
              </a:ext>
            </a:extLst>
          </p:cNvPr>
          <p:cNvSpPr txBox="1">
            <a:spLocks/>
          </p:cNvSpPr>
          <p:nvPr/>
        </p:nvSpPr>
        <p:spPr>
          <a:xfrm>
            <a:off x="6572513" y="4124513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133563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53D0-254D-D21E-A8BD-AA917019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F4994-0C64-5E62-2AFA-629BDF3F53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702" y="2096914"/>
            <a:ext cx="3317713" cy="646331"/>
          </a:xfrm>
        </p:spPr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and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9406AB-5C80-840C-29BC-0BC1D38B2FF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3559" y="2177408"/>
            <a:ext cx="736143" cy="460685"/>
          </a:xfrm>
        </p:spPr>
        <p:txBody>
          <a:bodyPr/>
          <a:lstStyle/>
          <a:p>
            <a:r>
              <a:rPr lang="en-CO" dirty="0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B4E1F5-BBF0-BC6E-D499-166784C095F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78055" y="1389821"/>
            <a:ext cx="736143" cy="460685"/>
          </a:xfrm>
        </p:spPr>
        <p:txBody>
          <a:bodyPr/>
          <a:lstStyle/>
          <a:p>
            <a:r>
              <a:rPr lang="en-CO" dirty="0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1C2CD8-A116-9946-4BD5-3661AC97E0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2DF2AE3-0D24-9128-E786-AE235F4C8BF2}"/>
              </a:ext>
            </a:extLst>
          </p:cNvPr>
          <p:cNvSpPr txBox="1">
            <a:spLocks/>
          </p:cNvSpPr>
          <p:nvPr/>
        </p:nvSpPr>
        <p:spPr>
          <a:xfrm>
            <a:off x="5514198" y="1296999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022D92E-6A57-96BD-A97E-7248632BE0CA}"/>
              </a:ext>
            </a:extLst>
          </p:cNvPr>
          <p:cNvSpPr txBox="1">
            <a:spLocks/>
          </p:cNvSpPr>
          <p:nvPr/>
        </p:nvSpPr>
        <p:spPr>
          <a:xfrm>
            <a:off x="1290449" y="3008390"/>
            <a:ext cx="2548319" cy="120545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Test model performance</a:t>
            </a:r>
          </a:p>
          <a:p>
            <a:endParaRPr lang="en-CO" dirty="0"/>
          </a:p>
          <a:p>
            <a:r>
              <a:rPr lang="en-US" dirty="0"/>
              <a:t>Performance metrics</a:t>
            </a:r>
            <a:endParaRPr lang="en-CO" dirty="0"/>
          </a:p>
          <a:p>
            <a:endParaRPr lang="en-CO" dirty="0"/>
          </a:p>
          <a:p>
            <a:r>
              <a:rPr lang="en-US" dirty="0"/>
              <a:t>Clinical review</a:t>
            </a:r>
            <a:endParaRPr lang="en-CO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418CB6E-57F6-02FD-6711-0DE600F9B67E}"/>
              </a:ext>
            </a:extLst>
          </p:cNvPr>
          <p:cNvSpPr txBox="1">
            <a:spLocks/>
          </p:cNvSpPr>
          <p:nvPr/>
        </p:nvSpPr>
        <p:spPr>
          <a:xfrm>
            <a:off x="1019702" y="2974567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45E6B9A-55B2-2284-8340-6D1095ACD7D0}"/>
              </a:ext>
            </a:extLst>
          </p:cNvPr>
          <p:cNvSpPr txBox="1">
            <a:spLocks/>
          </p:cNvSpPr>
          <p:nvPr/>
        </p:nvSpPr>
        <p:spPr>
          <a:xfrm>
            <a:off x="992882" y="4059960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  <a:endParaRPr lang="en-CO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93B14AA-BF39-2E7C-AAE0-A48E523B0C92}"/>
              </a:ext>
            </a:extLst>
          </p:cNvPr>
          <p:cNvSpPr txBox="1">
            <a:spLocks/>
          </p:cNvSpPr>
          <p:nvPr/>
        </p:nvSpPr>
        <p:spPr>
          <a:xfrm>
            <a:off x="5898894" y="2024298"/>
            <a:ext cx="2548319" cy="2769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Model integration with </a:t>
            </a:r>
            <a:r>
              <a:rPr lang="en-US" dirty="0"/>
              <a:t>EH</a:t>
            </a:r>
            <a:r>
              <a:rPr lang="en-CO" dirty="0"/>
              <a:t>r systems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D2B5A48-4198-8FDB-05C2-9C9A2AF98C7A}"/>
              </a:ext>
            </a:extLst>
          </p:cNvPr>
          <p:cNvSpPr txBox="1">
            <a:spLocks/>
          </p:cNvSpPr>
          <p:nvPr/>
        </p:nvSpPr>
        <p:spPr>
          <a:xfrm>
            <a:off x="5574270" y="2096201"/>
            <a:ext cx="2548318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5" name="Elipse 20">
            <a:extLst>
              <a:ext uri="{FF2B5EF4-FFF2-40B4-BE49-F238E27FC236}">
                <a16:creationId xmlns:a16="http://schemas.microsoft.com/office/drawing/2014/main" id="{05DF0090-C8F8-88B6-7E2C-9A1C7C2AAD68}"/>
              </a:ext>
            </a:extLst>
          </p:cNvPr>
          <p:cNvSpPr/>
          <p:nvPr/>
        </p:nvSpPr>
        <p:spPr>
          <a:xfrm>
            <a:off x="1457574" y="4548780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18D3CE6-2163-B327-2D83-965DACA0A989}"/>
              </a:ext>
            </a:extLst>
          </p:cNvPr>
          <p:cNvSpPr txBox="1">
            <a:spLocks/>
          </p:cNvSpPr>
          <p:nvPr/>
        </p:nvSpPr>
        <p:spPr>
          <a:xfrm>
            <a:off x="2185069" y="4719527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800" dirty="0"/>
              <a:t>week</a:t>
            </a:r>
          </a:p>
        </p:txBody>
      </p:sp>
      <p:sp>
        <p:nvSpPr>
          <p:cNvPr id="7" name="Elipse 20">
            <a:extLst>
              <a:ext uri="{FF2B5EF4-FFF2-40B4-BE49-F238E27FC236}">
                <a16:creationId xmlns:a16="http://schemas.microsoft.com/office/drawing/2014/main" id="{B4724F56-C5CE-D916-042E-2466A6EF6A76}"/>
              </a:ext>
            </a:extLst>
          </p:cNvPr>
          <p:cNvSpPr/>
          <p:nvPr/>
        </p:nvSpPr>
        <p:spPr>
          <a:xfrm>
            <a:off x="6120933" y="268375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11853-1E06-5FD8-F051-38C9DCA01918}"/>
              </a:ext>
            </a:extLst>
          </p:cNvPr>
          <p:cNvSpPr txBox="1">
            <a:spLocks/>
          </p:cNvSpPr>
          <p:nvPr/>
        </p:nvSpPr>
        <p:spPr>
          <a:xfrm>
            <a:off x="6848428" y="2854505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F4637EF-F224-969A-F865-B9A4E134B0A9}"/>
              </a:ext>
            </a:extLst>
          </p:cNvPr>
          <p:cNvSpPr txBox="1">
            <a:spLocks/>
          </p:cNvSpPr>
          <p:nvPr/>
        </p:nvSpPr>
        <p:spPr>
          <a:xfrm>
            <a:off x="4778055" y="4057350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B95B76-5388-7A06-383F-7987D2D72747}"/>
              </a:ext>
            </a:extLst>
          </p:cNvPr>
          <p:cNvSpPr txBox="1">
            <a:spLocks/>
          </p:cNvSpPr>
          <p:nvPr/>
        </p:nvSpPr>
        <p:spPr>
          <a:xfrm>
            <a:off x="5514198" y="3964528"/>
            <a:ext cx="3317713" cy="6463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000" kern="1200" cap="none" baseline="0">
                <a:solidFill>
                  <a:schemeClr val="bg1">
                    <a:lumMod val="75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B6C2B9-5730-E7DB-5E6E-389F27FB1D4E}"/>
              </a:ext>
            </a:extLst>
          </p:cNvPr>
          <p:cNvSpPr txBox="1">
            <a:spLocks/>
          </p:cNvSpPr>
          <p:nvPr/>
        </p:nvSpPr>
        <p:spPr>
          <a:xfrm>
            <a:off x="5898894" y="4696583"/>
            <a:ext cx="2548319" cy="81047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and user manual</a:t>
            </a:r>
          </a:p>
          <a:p>
            <a:endParaRPr lang="en-US" dirty="0"/>
          </a:p>
          <a:p>
            <a:r>
              <a:rPr lang="en-US" dirty="0"/>
              <a:t>Launch event</a:t>
            </a:r>
            <a:endParaRPr lang="en-CO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3F3C8C-B405-4AA2-E265-C1BE9948B7D2}"/>
              </a:ext>
            </a:extLst>
          </p:cNvPr>
          <p:cNvSpPr txBox="1">
            <a:spLocks/>
          </p:cNvSpPr>
          <p:nvPr/>
        </p:nvSpPr>
        <p:spPr>
          <a:xfrm>
            <a:off x="5574270" y="4763730"/>
            <a:ext cx="2548318" cy="7181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>
                <a:sym typeface="Wingdings" pitchFamily="2" charset="2"/>
              </a:rPr>
              <a:t></a:t>
            </a:r>
          </a:p>
          <a:p>
            <a:endParaRPr lang="en-CO" dirty="0">
              <a:sym typeface="Wingdings" pitchFamily="2" charset="2"/>
            </a:endParaRPr>
          </a:p>
          <a:p>
            <a:r>
              <a:rPr lang="en-CO" dirty="0">
                <a:sym typeface="Wingdings" pitchFamily="2" charset="2"/>
              </a:rPr>
              <a:t></a:t>
            </a:r>
          </a:p>
        </p:txBody>
      </p:sp>
      <p:sp>
        <p:nvSpPr>
          <p:cNvPr id="14" name="Elipse 20">
            <a:extLst>
              <a:ext uri="{FF2B5EF4-FFF2-40B4-BE49-F238E27FC236}">
                <a16:creationId xmlns:a16="http://schemas.microsoft.com/office/drawing/2014/main" id="{0C172369-7C78-3441-7260-B6C9C14D6F5A}"/>
              </a:ext>
            </a:extLst>
          </p:cNvPr>
          <p:cNvSpPr/>
          <p:nvPr/>
        </p:nvSpPr>
        <p:spPr>
          <a:xfrm>
            <a:off x="6120933" y="5763245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8460C23-5CEE-EAE8-D4AE-8477EE3BEF1A}"/>
              </a:ext>
            </a:extLst>
          </p:cNvPr>
          <p:cNvSpPr txBox="1">
            <a:spLocks/>
          </p:cNvSpPr>
          <p:nvPr/>
        </p:nvSpPr>
        <p:spPr>
          <a:xfrm>
            <a:off x="6848428" y="5933992"/>
            <a:ext cx="2548319" cy="249299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</a:t>
            </a:r>
            <a:r>
              <a:rPr lang="en-CO" sz="1800" dirty="0"/>
              <a:t>eek</a:t>
            </a:r>
          </a:p>
        </p:txBody>
      </p:sp>
    </p:spTree>
    <p:extLst>
      <p:ext uri="{BB962C8B-B14F-4D97-AF65-F5344CB8AC3E}">
        <p14:creationId xmlns:p14="http://schemas.microsoft.com/office/powerpoint/2010/main" val="371955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136445" y="1001890"/>
            <a:ext cx="3612160" cy="512427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94995" y="2242555"/>
            <a:ext cx="3381425" cy="441960"/>
          </a:xfrm>
        </p:spPr>
        <p:txBody>
          <a:bodyPr/>
          <a:lstStyle/>
          <a:p>
            <a:r>
              <a:rPr lang="es-ES" dirty="0"/>
              <a:t>Biases and Accuracy Limitations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94996" y="1345225"/>
            <a:ext cx="3381424" cy="497840"/>
          </a:xfrm>
        </p:spPr>
        <p:txBody>
          <a:bodyPr/>
          <a:lstStyle/>
          <a:p>
            <a:r>
              <a:rPr lang="en-GB" dirty="0">
                <a:sym typeface="+mn-ea"/>
              </a:rPr>
              <a:t>R</a:t>
            </a:r>
            <a:r>
              <a:rPr dirty="0" err="1">
                <a:sym typeface="+mn-ea"/>
              </a:rPr>
              <a:t>isks</a:t>
            </a:r>
            <a:endParaRPr lang="es-ES" dirty="0"/>
          </a:p>
        </p:txBody>
      </p:sp>
      <p:sp>
        <p:nvSpPr>
          <p:cNvPr id="6" name="Marcador de texto 10"/>
          <p:cNvSpPr>
            <a:spLocks noGrp="1"/>
          </p:cNvSpPr>
          <p:nvPr/>
        </p:nvSpPr>
        <p:spPr>
          <a:xfrm>
            <a:off x="694995" y="3083930"/>
            <a:ext cx="3381425" cy="44196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Ethical, Privacy, and Regulatory Compliance</a:t>
            </a:r>
          </a:p>
        </p:txBody>
      </p:sp>
      <p:sp>
        <p:nvSpPr>
          <p:cNvPr id="8" name="Marcador de texto 10"/>
          <p:cNvSpPr>
            <a:spLocks noGrp="1"/>
          </p:cNvSpPr>
          <p:nvPr/>
        </p:nvSpPr>
        <p:spPr>
          <a:xfrm>
            <a:off x="694995" y="397928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Operational Risks</a:t>
            </a:r>
          </a:p>
        </p:txBody>
      </p:sp>
      <p:sp>
        <p:nvSpPr>
          <p:cNvPr id="13" name="Marcador de texto 10"/>
          <p:cNvSpPr>
            <a:spLocks noGrp="1"/>
          </p:cNvSpPr>
          <p:nvPr/>
        </p:nvSpPr>
        <p:spPr>
          <a:xfrm>
            <a:off x="695630" y="4653650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Virus Evolution</a:t>
            </a:r>
          </a:p>
        </p:txBody>
      </p:sp>
      <p:sp>
        <p:nvSpPr>
          <p:cNvPr id="14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0" y="3429578"/>
              <a:ext cx="354239" cy="1331615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anose="00000400000000000000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04/11/2024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A Data </a:t>
            </a:r>
            <a:r>
              <a:rPr lang="en-GB" dirty="0"/>
              <a:t>Process</a:t>
            </a:r>
            <a:r>
              <a:rPr lang="es-ES" dirty="0"/>
              <a:t> Project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Prediction of the severity of COVID-19 cases among diabetes patients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anose="00000400000000000000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anose="00000400000000000000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anose="00000400000000000000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anose="00000400000000000000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Costs</a:t>
            </a:r>
            <a:r>
              <a:rPr lang="es-ES" dirty="0"/>
              <a:t> and </a:t>
            </a:r>
            <a:r>
              <a:rPr lang="es-ES" dirty="0" err="1"/>
              <a:t>Benefits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435692" y="2769514"/>
            <a:ext cx="3103414" cy="46166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hospitals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435692" y="3764166"/>
            <a:ext cx="2616101" cy="276999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D.S.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>
          <a:xfrm>
            <a:off x="1435692" y="4059202"/>
            <a:ext cx="3103414" cy="589905"/>
          </a:xfrm>
        </p:spPr>
        <p:txBody>
          <a:bodyPr/>
          <a:lstStyle/>
          <a:p>
            <a:r>
              <a:rPr lang="es-ES" dirty="0" err="1"/>
              <a:t>Fixing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. </a:t>
            </a:r>
            <a:r>
              <a:rPr lang="es-ES" dirty="0" err="1"/>
              <a:t>From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. 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>
          <a:xfrm>
            <a:off x="5542303" y="2768578"/>
            <a:ext cx="3103414" cy="589905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and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require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s-ES" dirty="0" err="1"/>
              <a:t>isks</a:t>
            </a:r>
            <a:r>
              <a:rPr lang="es-ES" dirty="0"/>
              <a:t> and </a:t>
            </a:r>
            <a:r>
              <a:rPr lang="es-ES" dirty="0" err="1"/>
              <a:t>Viability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>
          <a:xfrm>
            <a:off x="5539734" y="4059202"/>
            <a:ext cx="3103414" cy="589905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risks</a:t>
            </a:r>
            <a:r>
              <a:rPr lang="es-ES" dirty="0"/>
              <a:t> and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worth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pic>
        <p:nvPicPr>
          <p:cNvPr id="18" name="Picture 2" descr="Palliative Care Considerations For Patients With Cardiovascular Disease  Under COVID-19 - American College of Cardiology"/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4375"/>
          <a:stretch>
            <a:fillRect/>
          </a:stretch>
        </p:blipFill>
        <p:spPr bwMode="auto">
          <a:xfrm>
            <a:off x="4620100" y="5050800"/>
            <a:ext cx="2044700" cy="14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AI in Medical Device Innovations"/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8937"/>
          <a:stretch>
            <a:fillRect/>
          </a:stretch>
        </p:blipFill>
        <p:spPr bwMode="auto">
          <a:xfrm>
            <a:off x="6767413" y="5050638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uebas PCR y tests serológicos, el quién es quién del diagnóstico Covid-19  | Quirónsalud"/>
          <p:cNvPicPr>
            <a:picLocks noGrp="1" noChangeAspect="1" noChangeArrowheads="1"/>
          </p:cNvPicPr>
          <p:nvPr>
            <p:ph type="pic" sz="quarter" idx="3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4396"/>
          <a:stretch>
            <a:fillRect/>
          </a:stretch>
        </p:blipFill>
        <p:spPr bwMode="auto">
          <a:xfrm>
            <a:off x="331787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ng for people with diabetes in Bangladesh during COVID-19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 bwMode="auto">
          <a:xfrm>
            <a:off x="2475893" y="5050800"/>
            <a:ext cx="2044800" cy="14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Costs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COVID-19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>
          <a:xfrm>
            <a:off x="2681331" y="1502455"/>
            <a:ext cx="3964254" cy="480131"/>
          </a:xfrm>
        </p:spPr>
        <p:txBody>
          <a:bodyPr/>
          <a:lstStyle/>
          <a:p>
            <a:r>
              <a:rPr lang="en-GB" dirty="0"/>
              <a:t>Is there promise in localized prevention?</a:t>
            </a:r>
            <a:endParaRPr lang="es-ES" dirty="0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sp>
          <p:nvSpPr>
            <p:cNvPr id="42" name="Elipse 41"/>
            <p:cNvSpPr/>
            <p:nvPr/>
          </p:nvSpPr>
          <p:spPr>
            <a:xfrm rot="16200000">
              <a:off x="1504859" y="2120713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Elipse 37"/>
            <p:cNvSpPr/>
            <p:nvPr/>
          </p:nvSpPr>
          <p:spPr>
            <a:xfrm rot="16200000">
              <a:off x="4851311" y="2074962"/>
              <a:ext cx="590795" cy="590795"/>
            </a:xfrm>
            <a:prstGeom prst="ellipse">
              <a:avLst/>
            </a:prstGeom>
            <a:solidFill>
              <a:srgbClr val="07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/>
            <p:cNvSpPr/>
            <p:nvPr/>
          </p:nvSpPr>
          <p:spPr>
            <a:xfrm rot="16200000">
              <a:off x="6583637" y="2068639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Elipse 31"/>
            <p:cNvSpPr/>
            <p:nvPr/>
          </p:nvSpPr>
          <p:spPr>
            <a:xfrm rot="16200000">
              <a:off x="3219929" y="2120713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HOSPITAL STAY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</a:t>
            </a:r>
            <a:b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</a:b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TREATMENT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PREVENTION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>
                <a:solidFill>
                  <a:srgbClr val="98918E"/>
                </a:solidFill>
                <a:latin typeface="Montserrat" panose="00000400000000000000" pitchFamily="2" charset="77"/>
                <a:cs typeface="Helvetica Light"/>
                <a:sym typeface="Roboto Light"/>
              </a:rPr>
              <a:t>COSTS OF EARLY DETECTION</a:t>
            </a:r>
            <a:endParaRPr lang="es-ES" sz="1050" dirty="0">
              <a:solidFill>
                <a:srgbClr val="98918E"/>
              </a:solidFill>
              <a:latin typeface="Montserrat" panose="00000400000000000000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56732" y="5259099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Hospital Bed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Nurses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80289" y="4740845"/>
            <a:ext cx="1492765" cy="480131"/>
          </a:xfrm>
        </p:spPr>
        <p:txBody>
          <a:bodyPr/>
          <a:lstStyle/>
          <a:p>
            <a:r>
              <a:rPr lang="es-ES" dirty="0"/>
              <a:t>HOSPITAL STAY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25093" y="5191935"/>
            <a:ext cx="1499216" cy="1551322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ECMO &amp; </a:t>
            </a:r>
            <a:r>
              <a:rPr lang="en-GB" dirty="0"/>
              <a:t>Assisted</a:t>
            </a:r>
            <a:r>
              <a:rPr lang="es-ES" dirty="0"/>
              <a:t> </a:t>
            </a:r>
            <a:r>
              <a:rPr lang="es-ES" dirty="0" err="1"/>
              <a:t>Ventilation</a:t>
            </a:r>
            <a:r>
              <a:rPr lang="es-ES" dirty="0"/>
              <a:t>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 err="1"/>
              <a:t>Tests</a:t>
            </a:r>
            <a:endParaRPr lang="es-E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ES" dirty="0"/>
              <a:t>MGC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35998"/>
            <a:ext cx="1499216" cy="289823"/>
          </a:xfrm>
        </p:spPr>
        <p:txBody>
          <a:bodyPr/>
          <a:lstStyle/>
          <a:p>
            <a:r>
              <a:rPr lang="es-ES" dirty="0"/>
              <a:t>TREATMENT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134081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PCR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Consults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Antiviral</a:t>
            </a:r>
            <a:br>
              <a:rPr lang="es-ES" dirty="0"/>
            </a:br>
            <a:r>
              <a:rPr lang="es-ES" dirty="0" err="1"/>
              <a:t>LaMA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COVID-19 </a:t>
            </a:r>
            <a:r>
              <a:rPr lang="es-ES" dirty="0" err="1"/>
              <a:t>Pill</a:t>
            </a:r>
            <a:r>
              <a:rPr lang="es-ES" dirty="0"/>
              <a:t> </a:t>
            </a:r>
            <a:r>
              <a:rPr lang="es-ES" dirty="0" err="1"/>
              <a:t>Treatment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7467" y="4821614"/>
            <a:ext cx="1499216" cy="286232"/>
          </a:xfrm>
        </p:spPr>
        <p:txBody>
          <a:bodyPr/>
          <a:lstStyle/>
          <a:p>
            <a:r>
              <a:rPr lang="es-ES" dirty="0"/>
              <a:t>PREVENTION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375552" y="5225397"/>
            <a:ext cx="1499216" cy="91980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&amp; </a:t>
            </a:r>
            <a:r>
              <a:rPr lang="es-ES" dirty="0" err="1"/>
              <a:t>Deployment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Maintainance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8" y="4731039"/>
            <a:ext cx="1499216" cy="480131"/>
          </a:xfrm>
        </p:spPr>
        <p:txBody>
          <a:bodyPr/>
          <a:lstStyle/>
          <a:p>
            <a:r>
              <a:rPr lang="es-ES" dirty="0"/>
              <a:t>EARLY DETECTION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pic>
        <p:nvPicPr>
          <p:cNvPr id="3" name="Graphic 2" descr="Medicine with solid fill">
            <a:extLst>
              <a:ext uri="{FF2B5EF4-FFF2-40B4-BE49-F238E27FC236}">
                <a16:creationId xmlns:a16="http://schemas.microsoft.com/office/drawing/2014/main" id="{E7458411-3DE0-1568-131A-C0B24890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818" y="2421139"/>
            <a:ext cx="598750" cy="598750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714F874B-521C-E49A-B44F-FFC4D58D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466" y="2359698"/>
            <a:ext cx="600202" cy="600202"/>
          </a:xfrm>
          <a:prstGeom prst="rect">
            <a:avLst/>
          </a:prstGeom>
        </p:spPr>
      </p:pic>
      <p:pic>
        <p:nvPicPr>
          <p:cNvPr id="7" name="Graphic 6" descr="Needle with solid fill">
            <a:extLst>
              <a:ext uri="{FF2B5EF4-FFF2-40B4-BE49-F238E27FC236}">
                <a16:creationId xmlns:a16="http://schemas.microsoft.com/office/drawing/2014/main" id="{9DB63911-EEF5-9396-8530-6F242A4FB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4517" y="2405122"/>
            <a:ext cx="515326" cy="515326"/>
          </a:xfrm>
          <a:prstGeom prst="rect">
            <a:avLst/>
          </a:prstGeom>
        </p:spPr>
      </p:pic>
      <p:pic>
        <p:nvPicPr>
          <p:cNvPr id="9" name="Graphic 8" descr="Sleep with solid fill">
            <a:extLst>
              <a:ext uri="{FF2B5EF4-FFF2-40B4-BE49-F238E27FC236}">
                <a16:creationId xmlns:a16="http://schemas.microsoft.com/office/drawing/2014/main" id="{02FEEC13-59A0-95F0-4DB5-8F0626314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9825" y="2450590"/>
            <a:ext cx="527602" cy="527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ES" dirty="0"/>
              <a:t>COSTS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451837" y="1497617"/>
            <a:ext cx="4583445" cy="447591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ES" dirty="0" err="1"/>
              <a:t>Estimations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>
          <a:xfrm>
            <a:off x="222885" y="6570980"/>
            <a:ext cx="8371205" cy="287020"/>
          </a:xfrm>
        </p:spPr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</p:txBody>
      </p:sp>
      <p:sp>
        <p:nvSpPr>
          <p:cNvPr id="25" name="SmartArt Placeholder 24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87" y="2405062"/>
            <a:ext cx="75914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DFA2-5C3F-2C5E-F70F-201A19E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80B716B-6E26-A215-CA69-FB40F0C298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D4D04E1-C92E-7C78-A6EF-3339C8D0B1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313932"/>
          </a:xfrm>
        </p:spPr>
        <p:txBody>
          <a:bodyPr/>
          <a:lstStyle/>
          <a:p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A plan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save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</a:rPr>
              <a:t>lives</a:t>
            </a:r>
            <a:endParaRPr lang="es-E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796EB-ABD5-E4BD-01C7-D6AD19264C0E}"/>
              </a:ext>
            </a:extLst>
          </p:cNvPr>
          <p:cNvSpPr/>
          <p:nvPr/>
        </p:nvSpPr>
        <p:spPr>
          <a:xfrm rot="16200000">
            <a:off x="2651343" y="2777208"/>
            <a:ext cx="590795" cy="590795"/>
          </a:xfrm>
          <a:prstGeom prst="ellipse">
            <a:avLst/>
          </a:prstGeom>
          <a:solidFill>
            <a:srgbClr val="14A7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734491B-2DAE-810B-BD9B-15ADC92370E2}"/>
              </a:ext>
            </a:extLst>
          </p:cNvPr>
          <p:cNvSpPr/>
          <p:nvPr/>
        </p:nvSpPr>
        <p:spPr>
          <a:xfrm rot="16200000">
            <a:off x="2671938" y="4721033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564A47D-4203-07BB-0EAA-881C62F5AE11}"/>
              </a:ext>
            </a:extLst>
          </p:cNvPr>
          <p:cNvSpPr/>
          <p:nvPr/>
        </p:nvSpPr>
        <p:spPr>
          <a:xfrm rot="16200000">
            <a:off x="6074606" y="3778083"/>
            <a:ext cx="590795" cy="59079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845A679C-ECE4-666B-0235-0C5D0217CB03}"/>
              </a:ext>
            </a:extLst>
          </p:cNvPr>
          <p:cNvGrpSpPr/>
          <p:nvPr/>
        </p:nvGrpSpPr>
        <p:grpSpPr>
          <a:xfrm>
            <a:off x="3269907" y="2535593"/>
            <a:ext cx="2756072" cy="3217406"/>
            <a:chOff x="3010539" y="2066007"/>
            <a:chExt cx="2756072" cy="3217406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E6980F24-A109-9996-AECF-CE5B2E805ACD}"/>
                </a:ext>
              </a:extLst>
            </p:cNvPr>
            <p:cNvGrpSpPr/>
            <p:nvPr/>
          </p:nvGrpSpPr>
          <p:grpSpPr>
            <a:xfrm>
              <a:off x="3010539" y="3899293"/>
              <a:ext cx="2756072" cy="1384120"/>
              <a:chOff x="3010539" y="3899293"/>
              <a:chExt cx="2756072" cy="1384120"/>
            </a:xfrm>
          </p:grpSpPr>
          <p:sp>
            <p:nvSpPr>
              <p:cNvPr id="82" name="Combinar 3">
                <a:extLst>
                  <a:ext uri="{FF2B5EF4-FFF2-40B4-BE49-F238E27FC236}">
                    <a16:creationId xmlns:a16="http://schemas.microsoft.com/office/drawing/2014/main" id="{9156CDFA-38AA-17D0-F2D4-A1B07D31A978}"/>
                  </a:ext>
                </a:extLst>
              </p:cNvPr>
              <p:cNvSpPr/>
              <p:nvPr/>
            </p:nvSpPr>
            <p:spPr>
              <a:xfrm>
                <a:off x="3181284" y="3899293"/>
                <a:ext cx="2456035" cy="138412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665A70B0-BFCD-C30B-77DD-7233B68ACD3C}"/>
                  </a:ext>
                </a:extLst>
              </p:cNvPr>
              <p:cNvSpPr txBox="1"/>
              <p:nvPr/>
            </p:nvSpPr>
            <p:spPr>
              <a:xfrm>
                <a:off x="3010539" y="4474325"/>
                <a:ext cx="2756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PREVENTION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F0513D8-B7D6-28E4-7655-A5B38C6E95A1}"/>
                </a:ext>
              </a:extLst>
            </p:cNvPr>
            <p:cNvGrpSpPr/>
            <p:nvPr/>
          </p:nvGrpSpPr>
          <p:grpSpPr>
            <a:xfrm>
              <a:off x="3181284" y="2881671"/>
              <a:ext cx="2456035" cy="1419376"/>
              <a:chOff x="3181284" y="2881671"/>
              <a:chExt cx="2456035" cy="1419376"/>
            </a:xfrm>
          </p:grpSpPr>
          <p:sp>
            <p:nvSpPr>
              <p:cNvPr id="80" name="Combinar 3">
                <a:extLst>
                  <a:ext uri="{FF2B5EF4-FFF2-40B4-BE49-F238E27FC236}">
                    <a16:creationId xmlns:a16="http://schemas.microsoft.com/office/drawing/2014/main" id="{F1D72557-5F53-21D8-FDBC-D30BBFA4AD2F}"/>
                  </a:ext>
                </a:extLst>
              </p:cNvPr>
              <p:cNvSpPr/>
              <p:nvPr/>
            </p:nvSpPr>
            <p:spPr>
              <a:xfrm>
                <a:off x="3181284" y="2881671"/>
                <a:ext cx="2456035" cy="14193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E482CD7F-7F1C-4CCC-2ACD-C06456627DDD}"/>
                  </a:ext>
                </a:extLst>
              </p:cNvPr>
              <p:cNvSpPr txBox="1"/>
              <p:nvPr/>
            </p:nvSpPr>
            <p:spPr>
              <a:xfrm>
                <a:off x="3293188" y="3280121"/>
                <a:ext cx="21382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SEVERE CASE PREDICTION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D8DEFC69-C72B-7D94-4714-3E3519EDA6FD}"/>
                </a:ext>
              </a:extLst>
            </p:cNvPr>
            <p:cNvGrpSpPr/>
            <p:nvPr/>
          </p:nvGrpSpPr>
          <p:grpSpPr>
            <a:xfrm>
              <a:off x="3181284" y="2066007"/>
              <a:ext cx="2456035" cy="1098762"/>
              <a:chOff x="3181284" y="2066007"/>
              <a:chExt cx="2456035" cy="1098762"/>
            </a:xfrm>
          </p:grpSpPr>
          <p:sp>
            <p:nvSpPr>
              <p:cNvPr id="78" name="Combinar 3">
                <a:extLst>
                  <a:ext uri="{FF2B5EF4-FFF2-40B4-BE49-F238E27FC236}">
                    <a16:creationId xmlns:a16="http://schemas.microsoft.com/office/drawing/2014/main" id="{27F3422C-6A49-351F-4E88-15F6B16177FA}"/>
                  </a:ext>
                </a:extLst>
              </p:cNvPr>
              <p:cNvSpPr/>
              <p:nvPr/>
            </p:nvSpPr>
            <p:spPr>
              <a:xfrm>
                <a:off x="3181284" y="2066007"/>
                <a:ext cx="2456035" cy="109876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D8350639-C9D2-1C20-2812-8800172D1F6F}"/>
                  </a:ext>
                </a:extLst>
              </p:cNvPr>
              <p:cNvSpPr txBox="1"/>
              <p:nvPr/>
            </p:nvSpPr>
            <p:spPr>
              <a:xfrm>
                <a:off x="3433894" y="2200538"/>
                <a:ext cx="1978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spc="30" dirty="0">
                    <a:solidFill>
                      <a:srgbClr val="FFFFFF"/>
                    </a:solidFill>
                    <a:latin typeface="Montserrat" panose="00000400000000000000" pitchFamily="2" charset="77"/>
                  </a:rPr>
                  <a:t>MODEL INFERENCE</a:t>
                </a:r>
                <a:endParaRPr lang="es-ES" sz="1100" kern="1400" spc="30" dirty="0">
                  <a:solidFill>
                    <a:srgbClr val="FFFFFF"/>
                  </a:solidFill>
                  <a:latin typeface="Montserrat" panose="00000400000000000000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>
            <a:extLst>
              <a:ext uri="{FF2B5EF4-FFF2-40B4-BE49-F238E27FC236}">
                <a16:creationId xmlns:a16="http://schemas.microsoft.com/office/drawing/2014/main" id="{068CA61F-B475-0388-53CB-28C48A0AE2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2800" y="2079503"/>
            <a:ext cx="2029137" cy="674031"/>
          </a:xfrm>
        </p:spPr>
        <p:txBody>
          <a:bodyPr/>
          <a:lstStyle/>
          <a:p>
            <a:r>
              <a:rPr lang="es-ES" dirty="0" err="1"/>
              <a:t>Periodic</a:t>
            </a:r>
            <a:r>
              <a:rPr lang="es-ES" dirty="0"/>
              <a:t> AI-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Prediction</a:t>
            </a:r>
            <a:endParaRPr lang="es-ES" dirty="0"/>
          </a:p>
        </p:txBody>
      </p:sp>
      <p:sp>
        <p:nvSpPr>
          <p:cNvPr id="87" name="Marcador de texto 2">
            <a:extLst>
              <a:ext uri="{FF2B5EF4-FFF2-40B4-BE49-F238E27FC236}">
                <a16:creationId xmlns:a16="http://schemas.microsoft.com/office/drawing/2014/main" id="{634A995C-1924-121E-2523-824E544D42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01" y="2780996"/>
            <a:ext cx="1708964" cy="709297"/>
          </a:xfrm>
        </p:spPr>
        <p:txBody>
          <a:bodyPr/>
          <a:lstStyle/>
          <a:p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severe cases are </a:t>
            </a:r>
            <a:r>
              <a:rPr lang="es-ES" dirty="0" err="1"/>
              <a:t>identified</a:t>
            </a:r>
            <a:endParaRPr lang="es-ES" dirty="0"/>
          </a:p>
        </p:txBody>
      </p:sp>
      <p:sp>
        <p:nvSpPr>
          <p:cNvPr id="88" name="Marcador de texto 34">
            <a:extLst>
              <a:ext uri="{FF2B5EF4-FFF2-40B4-BE49-F238E27FC236}">
                <a16:creationId xmlns:a16="http://schemas.microsoft.com/office/drawing/2014/main" id="{14CD09EA-AD22-2193-1F97-1EA3657B7C3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2801" y="4162194"/>
            <a:ext cx="1708964" cy="674031"/>
          </a:xfrm>
        </p:spPr>
        <p:txBody>
          <a:bodyPr/>
          <a:lstStyle/>
          <a:p>
            <a:r>
              <a:rPr lang="es-ES" dirty="0" err="1"/>
              <a:t>Prevention</a:t>
            </a:r>
            <a:r>
              <a:rPr lang="es-ES" dirty="0"/>
              <a:t> Plan IS </a:t>
            </a:r>
            <a:r>
              <a:rPr lang="es-ES" dirty="0" err="1"/>
              <a:t>Implemented</a:t>
            </a:r>
            <a:endParaRPr lang="es-ES" dirty="0"/>
          </a:p>
        </p:txBody>
      </p:sp>
      <p:sp>
        <p:nvSpPr>
          <p:cNvPr id="89" name="Marcador de texto 35">
            <a:extLst>
              <a:ext uri="{FF2B5EF4-FFF2-40B4-BE49-F238E27FC236}">
                <a16:creationId xmlns:a16="http://schemas.microsoft.com/office/drawing/2014/main" id="{8A8BCC95-9E51-52FA-3C56-F1ADB6DEC27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42801" y="4863687"/>
            <a:ext cx="1708964" cy="919804"/>
          </a:xfrm>
        </p:spPr>
        <p:txBody>
          <a:bodyPr/>
          <a:lstStyle/>
          <a:p>
            <a:r>
              <a:rPr lang="es-ES" dirty="0"/>
              <a:t>A plan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a severe COVID-19 </a:t>
            </a:r>
            <a:r>
              <a:rPr lang="es-ES" dirty="0" err="1"/>
              <a:t>infection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carried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90" name="Marcador de texto 38">
            <a:extLst>
              <a:ext uri="{FF2B5EF4-FFF2-40B4-BE49-F238E27FC236}">
                <a16:creationId xmlns:a16="http://schemas.microsoft.com/office/drawing/2014/main" id="{498FC88B-8C34-1611-4D35-79420C13FFB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85574" y="3368003"/>
            <a:ext cx="1708964" cy="480131"/>
          </a:xfrm>
        </p:spPr>
        <p:txBody>
          <a:bodyPr/>
          <a:lstStyle/>
          <a:p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flagged</a:t>
            </a:r>
            <a:endParaRPr lang="es-ES" dirty="0"/>
          </a:p>
        </p:txBody>
      </p:sp>
      <p:sp>
        <p:nvSpPr>
          <p:cNvPr id="91" name="Marcador de texto 39">
            <a:extLst>
              <a:ext uri="{FF2B5EF4-FFF2-40B4-BE49-F238E27FC236}">
                <a16:creationId xmlns:a16="http://schemas.microsoft.com/office/drawing/2014/main" id="{844F60CF-5C01-7F4B-6CBE-30ADD230719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85574" y="3875596"/>
            <a:ext cx="1708964" cy="91980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patient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scheduled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consult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physician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12E5BB-4272-5C68-89E9-71F083BAFE7B}"/>
              </a:ext>
            </a:extLst>
          </p:cNvPr>
          <p:cNvSpPr txBox="1">
            <a:spLocks/>
          </p:cNvSpPr>
          <p:nvPr/>
        </p:nvSpPr>
        <p:spPr>
          <a:xfrm>
            <a:off x="458903" y="1139410"/>
            <a:ext cx="8378080" cy="597565"/>
          </a:xfrm>
          <a:prstGeom prst="rect">
            <a:avLst/>
          </a:prstGeom>
        </p:spPr>
        <p:txBody>
          <a:bodyPr wrap="square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ym typeface="+mn-ea"/>
              </a:rPr>
              <a:t>Solving the Problem with Data Science</a:t>
            </a:r>
            <a:endParaRPr lang="en-GB" dirty="0"/>
          </a:p>
        </p:txBody>
      </p:sp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842C0201-AD5C-0147-B08A-F5510D4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494" y="2824475"/>
            <a:ext cx="504492" cy="504492"/>
          </a:xfrm>
          <a:prstGeom prst="rect">
            <a:avLst/>
          </a:prstGeom>
        </p:spPr>
      </p:pic>
      <p:pic>
        <p:nvPicPr>
          <p:cNvPr id="14" name="Graphic 13" descr="Doctor female with solid fill">
            <a:extLst>
              <a:ext uri="{FF2B5EF4-FFF2-40B4-BE49-F238E27FC236}">
                <a16:creationId xmlns:a16="http://schemas.microsoft.com/office/drawing/2014/main" id="{D63D11DC-8A24-4987-D5B2-44E3F09F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705" y="4727429"/>
            <a:ext cx="529108" cy="529108"/>
          </a:xfrm>
          <a:prstGeom prst="rect">
            <a:avLst/>
          </a:prstGeom>
        </p:spPr>
      </p:pic>
      <p:pic>
        <p:nvPicPr>
          <p:cNvPr id="16" name="Graphic 15" descr="Siren with solid fill">
            <a:extLst>
              <a:ext uri="{FF2B5EF4-FFF2-40B4-BE49-F238E27FC236}">
                <a16:creationId xmlns:a16="http://schemas.microsoft.com/office/drawing/2014/main" id="{50AC211E-FFD1-574D-F1EE-1C4BDCD32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083" y="3771864"/>
            <a:ext cx="527839" cy="5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575944" y="1232200"/>
            <a:ext cx="7992110" cy="1014637"/>
          </a:xfrm>
        </p:spPr>
        <p:txBody>
          <a:bodyPr wrap="square"/>
          <a:lstStyle/>
          <a:p>
            <a:pPr algn="ctr"/>
            <a:r>
              <a:rPr lang="en-GB" sz="3200" dirty="0">
                <a:sym typeface="+mn-ea"/>
              </a:rPr>
              <a:t>Prediction using AI</a:t>
            </a:r>
            <a:endParaRPr lang="en-GB" sz="3200" dirty="0"/>
          </a:p>
          <a:p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00392" y="6571295"/>
            <a:ext cx="6730800" cy="286705"/>
          </a:xfrm>
        </p:spPr>
        <p:txBody>
          <a:bodyPr>
            <a:normAutofit lnSpcReduction="10000"/>
          </a:bodyPr>
          <a:lstStyle/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902318" y="1966921"/>
            <a:ext cx="7339363" cy="581698"/>
          </a:xfrm>
        </p:spPr>
        <p:txBody>
          <a:bodyPr wrap="square"/>
          <a:lstStyle/>
          <a:p>
            <a:r>
              <a:rPr lang="en-US" sz="1400" dirty="0"/>
              <a:t>Advanced machine learning techniques will be applied to develop a model capable of accurately predicting the severity of COVID-19 in diabetic patients. </a:t>
            </a:r>
          </a:p>
        </p:txBody>
      </p:sp>
      <p:pic>
        <p:nvPicPr>
          <p:cNvPr id="14" name="Picture 13" descr="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843655"/>
            <a:ext cx="5996940" cy="2124075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5409CE-8F1B-A3E7-52E5-CB7B176620B8}"/>
              </a:ext>
            </a:extLst>
          </p:cNvPr>
          <p:cNvSpPr txBox="1">
            <a:spLocks/>
          </p:cNvSpPr>
          <p:nvPr/>
        </p:nvSpPr>
        <p:spPr>
          <a:xfrm>
            <a:off x="902318" y="2905288"/>
            <a:ext cx="7339363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approach aims to enable timely and effective interventions, ultimately improving patient outcomes and optimizing the use of healthcare resources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1072-6E52-42C8-EF5F-7896E040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B20C20A0-632E-DDBD-9D50-75FD6BA08673}"/>
              </a:ext>
            </a:extLst>
          </p:cNvPr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>
              <a:extLst>
                <a:ext uri="{FF2B5EF4-FFF2-40B4-BE49-F238E27FC236}">
                  <a16:creationId xmlns:a16="http://schemas.microsoft.com/office/drawing/2014/main" id="{78DB1662-B29A-9D3E-2001-B739C548D4B2}"/>
                </a:ext>
              </a:extLst>
            </p:cNvPr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>
                <a:extLst>
                  <a:ext uri="{FF2B5EF4-FFF2-40B4-BE49-F238E27FC236}">
                    <a16:creationId xmlns:a16="http://schemas.microsoft.com/office/drawing/2014/main" id="{437741DF-2427-F653-29C3-DD576AE78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>
                <a:extLst>
                  <a:ext uri="{FF2B5EF4-FFF2-40B4-BE49-F238E27FC236}">
                    <a16:creationId xmlns:a16="http://schemas.microsoft.com/office/drawing/2014/main" id="{5AD2D4B3-C526-ECC7-868B-C6C2632E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>
                <a:extLst>
                  <a:ext uri="{FF2B5EF4-FFF2-40B4-BE49-F238E27FC236}">
                    <a16:creationId xmlns:a16="http://schemas.microsoft.com/office/drawing/2014/main" id="{EE2DAF87-7E3E-381B-723D-CFB04D486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id="{62C92B5A-738C-B0E8-667A-6E1F032E8C4C}"/>
                  </a:ext>
                </a:extLst>
              </p:cNvPr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id="{E05A34B3-0AFF-706E-1863-C141DD7D8765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id="{F71B8E2D-BA83-8624-2F23-DAEF33AA2638}"/>
                  </a:ext>
                </a:extLst>
              </p:cNvPr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id="{F7C857BB-A920-6782-0106-4DDEE8524737}"/>
                  </a:ext>
                </a:extLst>
              </p:cNvPr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>
                <a:extLst>
                  <a:ext uri="{FF2B5EF4-FFF2-40B4-BE49-F238E27FC236}">
                    <a16:creationId xmlns:a16="http://schemas.microsoft.com/office/drawing/2014/main" id="{FD5F4249-4E0E-805D-700D-CB2318018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id="{811FC016-1C25-548C-3F61-007B0919747E}"/>
                  </a:ext>
                </a:extLst>
              </p:cNvPr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id="{5E165042-2C93-C1ED-3EB9-D8C1083D605A}"/>
                  </a:ext>
                </a:extLst>
              </p:cNvPr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id="{C99AE6C0-6E45-FB85-3BE8-A64463D80DBF}"/>
                  </a:ext>
                </a:extLst>
              </p:cNvPr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id="{9CADE436-CD4D-8309-DF8B-E41C942C767B}"/>
                  </a:ext>
                </a:extLst>
              </p:cNvPr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id="{606C17E8-145D-F0FF-6319-EEA99B9A91F3}"/>
                  </a:ext>
                </a:extLst>
              </p:cNvPr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id="{1E397A02-1EF3-BF85-03E8-BFB8FD655644}"/>
                  </a:ext>
                </a:extLst>
              </p:cNvPr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id="{CB88E0CD-CB12-3372-08ED-1B40E13746A9}"/>
                  </a:ext>
                </a:extLst>
              </p:cNvPr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>
                <a:extLst>
                  <a:ext uri="{FF2B5EF4-FFF2-40B4-BE49-F238E27FC236}">
                    <a16:creationId xmlns:a16="http://schemas.microsoft.com/office/drawing/2014/main" id="{B0871CDB-6ACE-9993-3FDD-B5A85BCED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id="{0C02C576-78CB-FA9B-31E5-7A0A67F103D5}"/>
                  </a:ext>
                </a:extLst>
              </p:cNvPr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id="{92EDF2E0-E4DD-AB55-CBC5-1FC466F53167}"/>
                  </a:ext>
                </a:extLst>
              </p:cNvPr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id="{6ACB6200-7CCC-5D30-59B8-199574BAF9BD}"/>
                  </a:ext>
                </a:extLst>
              </p:cNvPr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>
                <a:extLst>
                  <a:ext uri="{FF2B5EF4-FFF2-40B4-BE49-F238E27FC236}">
                    <a16:creationId xmlns:a16="http://schemas.microsoft.com/office/drawing/2014/main" id="{A88EFD0A-6897-D555-1E82-6E5CD4FE9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>
                <a:extLst>
                  <a:ext uri="{FF2B5EF4-FFF2-40B4-BE49-F238E27FC236}">
                    <a16:creationId xmlns:a16="http://schemas.microsoft.com/office/drawing/2014/main" id="{4ED59929-B13C-9C9D-D2DB-070B9CFE4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>
                <a:extLst>
                  <a:ext uri="{FF2B5EF4-FFF2-40B4-BE49-F238E27FC236}">
                    <a16:creationId xmlns:a16="http://schemas.microsoft.com/office/drawing/2014/main" id="{2C157080-02FF-8B29-CEB3-D0E2D8343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>
                <a:extLst>
                  <a:ext uri="{FF2B5EF4-FFF2-40B4-BE49-F238E27FC236}">
                    <a16:creationId xmlns:a16="http://schemas.microsoft.com/office/drawing/2014/main" id="{8C69FC8F-C6BF-6BD2-7901-1B3AFF374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>
                <a:extLst>
                  <a:ext uri="{FF2B5EF4-FFF2-40B4-BE49-F238E27FC236}">
                    <a16:creationId xmlns:a16="http://schemas.microsoft.com/office/drawing/2014/main" id="{F8D13014-0181-98F0-2B82-A418BEFF1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>
              <a:extLst>
                <a:ext uri="{FF2B5EF4-FFF2-40B4-BE49-F238E27FC236}">
                  <a16:creationId xmlns:a16="http://schemas.microsoft.com/office/drawing/2014/main" id="{313BF693-46BF-3D4D-5608-EB1AD8D7D3D5}"/>
                </a:ext>
              </a:extLst>
            </p:cNvPr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>
                <a:extLst>
                  <a:ext uri="{FF2B5EF4-FFF2-40B4-BE49-F238E27FC236}">
                    <a16:creationId xmlns:a16="http://schemas.microsoft.com/office/drawing/2014/main" id="{8FF84597-AFEA-0BB0-3BA8-244D40728FFF}"/>
                  </a:ext>
                </a:extLst>
              </p:cNvPr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489F1B64-A6E6-2902-C5F8-B34C8B39FC49}"/>
                  </a:ext>
                </a:extLst>
              </p:cNvPr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>
                <a:extLst>
                  <a:ext uri="{FF2B5EF4-FFF2-40B4-BE49-F238E27FC236}">
                    <a16:creationId xmlns:a16="http://schemas.microsoft.com/office/drawing/2014/main" id="{1127403A-55C2-F76B-5BD3-026AF120A442}"/>
                  </a:ext>
                </a:extLst>
              </p:cNvPr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>
                <a:extLst>
                  <a:ext uri="{FF2B5EF4-FFF2-40B4-BE49-F238E27FC236}">
                    <a16:creationId xmlns:a16="http://schemas.microsoft.com/office/drawing/2014/main" id="{550785B7-D838-798A-D6FD-59407FFAE71E}"/>
                  </a:ext>
                </a:extLst>
              </p:cNvPr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>
                <a:extLst>
                  <a:ext uri="{FF2B5EF4-FFF2-40B4-BE49-F238E27FC236}">
                    <a16:creationId xmlns:a16="http://schemas.microsoft.com/office/drawing/2014/main" id="{EE2697E1-8A94-E0D7-6A35-BD3F11DC61C2}"/>
                  </a:ext>
                </a:extLst>
              </p:cNvPr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>
                <a:extLst>
                  <a:ext uri="{FF2B5EF4-FFF2-40B4-BE49-F238E27FC236}">
                    <a16:creationId xmlns:a16="http://schemas.microsoft.com/office/drawing/2014/main" id="{A4BA13B0-3573-1FCE-BB09-41EB9152067E}"/>
                  </a:ext>
                </a:extLst>
              </p:cNvPr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>
                <a:extLst>
                  <a:ext uri="{FF2B5EF4-FFF2-40B4-BE49-F238E27FC236}">
                    <a16:creationId xmlns:a16="http://schemas.microsoft.com/office/drawing/2014/main" id="{7616821A-498D-184A-67C6-78682CBDA61A}"/>
                  </a:ext>
                </a:extLst>
              </p:cNvPr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>
                <a:extLst>
                  <a:ext uri="{FF2B5EF4-FFF2-40B4-BE49-F238E27FC236}">
                    <a16:creationId xmlns:a16="http://schemas.microsoft.com/office/drawing/2014/main" id="{8EA0651B-F768-C83C-D4F8-80EE9C8DA179}"/>
                  </a:ext>
                </a:extLst>
              </p:cNvPr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>
                <a:extLst>
                  <a:ext uri="{FF2B5EF4-FFF2-40B4-BE49-F238E27FC236}">
                    <a16:creationId xmlns:a16="http://schemas.microsoft.com/office/drawing/2014/main" id="{A8DC07C9-530E-594A-9984-9D39569825D8}"/>
                  </a:ext>
                </a:extLst>
              </p:cNvPr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>
                <a:extLst>
                  <a:ext uri="{FF2B5EF4-FFF2-40B4-BE49-F238E27FC236}">
                    <a16:creationId xmlns:a16="http://schemas.microsoft.com/office/drawing/2014/main" id="{8080A099-2CAB-207F-8AF1-A4E973128B6B}"/>
                  </a:ext>
                </a:extLst>
              </p:cNvPr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>
                <a:extLst>
                  <a:ext uri="{FF2B5EF4-FFF2-40B4-BE49-F238E27FC236}">
                    <a16:creationId xmlns:a16="http://schemas.microsoft.com/office/drawing/2014/main" id="{64AD85C7-4705-05C6-8F2B-95BC21DD769F}"/>
                  </a:ext>
                </a:extLst>
              </p:cNvPr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D9BCAD47-8C87-F0A6-6867-1F0CC0F95CAD}"/>
                  </a:ext>
                </a:extLst>
              </p:cNvPr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6EEDF53E-73DB-06A7-C686-EC9FB019AAB0}"/>
                  </a:ext>
                </a:extLst>
              </p:cNvPr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C65DAEEA-3699-737E-F722-7C4F58A91543}"/>
                  </a:ext>
                </a:extLst>
              </p:cNvPr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6EC920BE-60DE-A019-ABE9-8CC1D29DBDC4}"/>
                  </a:ext>
                </a:extLst>
              </p:cNvPr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>
                <a:extLst>
                  <a:ext uri="{FF2B5EF4-FFF2-40B4-BE49-F238E27FC236}">
                    <a16:creationId xmlns:a16="http://schemas.microsoft.com/office/drawing/2014/main" id="{1DC1BAF5-4821-C823-95F2-F0B2B5C9B98E}"/>
                  </a:ext>
                </a:extLst>
              </p:cNvPr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>
                <a:extLst>
                  <a:ext uri="{FF2B5EF4-FFF2-40B4-BE49-F238E27FC236}">
                    <a16:creationId xmlns:a16="http://schemas.microsoft.com/office/drawing/2014/main" id="{A083027E-9317-F8B0-8AE7-52475C83CD4F}"/>
                  </a:ext>
                </a:extLst>
              </p:cNvPr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>
                <a:extLst>
                  <a:ext uri="{FF2B5EF4-FFF2-40B4-BE49-F238E27FC236}">
                    <a16:creationId xmlns:a16="http://schemas.microsoft.com/office/drawing/2014/main" id="{74C3B2F1-CA5A-2A1E-5F79-A292ED274D81}"/>
                  </a:ext>
                </a:extLst>
              </p:cNvPr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>
                <a:extLst>
                  <a:ext uri="{FF2B5EF4-FFF2-40B4-BE49-F238E27FC236}">
                    <a16:creationId xmlns:a16="http://schemas.microsoft.com/office/drawing/2014/main" id="{FFE09380-D8B9-E377-59E1-4E5BEBAC3F65}"/>
                  </a:ext>
                </a:extLst>
              </p:cNvPr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>
                <a:extLst>
                  <a:ext uri="{FF2B5EF4-FFF2-40B4-BE49-F238E27FC236}">
                    <a16:creationId xmlns:a16="http://schemas.microsoft.com/office/drawing/2014/main" id="{323CB797-3F7B-BA19-778C-0FDFD0327917}"/>
                  </a:ext>
                </a:extLst>
              </p:cNvPr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>
                <a:extLst>
                  <a:ext uri="{FF2B5EF4-FFF2-40B4-BE49-F238E27FC236}">
                    <a16:creationId xmlns:a16="http://schemas.microsoft.com/office/drawing/2014/main" id="{AF148968-793A-4C87-2496-2975C821E613}"/>
                  </a:ext>
                </a:extLst>
              </p:cNvPr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>
                <a:extLst>
                  <a:ext uri="{FF2B5EF4-FFF2-40B4-BE49-F238E27FC236}">
                    <a16:creationId xmlns:a16="http://schemas.microsoft.com/office/drawing/2014/main" id="{0209E589-1FB7-E978-BDBA-799D65F37A6D}"/>
                  </a:ext>
                </a:extLst>
              </p:cNvPr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>
                <a:extLst>
                  <a:ext uri="{FF2B5EF4-FFF2-40B4-BE49-F238E27FC236}">
                    <a16:creationId xmlns:a16="http://schemas.microsoft.com/office/drawing/2014/main" id="{8C35D9A0-3377-2E5A-7965-F7E6E1A4E066}"/>
                  </a:ext>
                </a:extLst>
              </p:cNvPr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>
                <a:extLst>
                  <a:ext uri="{FF2B5EF4-FFF2-40B4-BE49-F238E27FC236}">
                    <a16:creationId xmlns:a16="http://schemas.microsoft.com/office/drawing/2014/main" id="{003B1A2F-C6D1-8012-CCFD-420C86A913D3}"/>
                  </a:ext>
                </a:extLst>
              </p:cNvPr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>
                <a:extLst>
                  <a:ext uri="{FF2B5EF4-FFF2-40B4-BE49-F238E27FC236}">
                    <a16:creationId xmlns:a16="http://schemas.microsoft.com/office/drawing/2014/main" id="{7F005475-59E1-7B4D-0A3E-4127C809B72A}"/>
                  </a:ext>
                </a:extLst>
              </p:cNvPr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>
                <a:extLst>
                  <a:ext uri="{FF2B5EF4-FFF2-40B4-BE49-F238E27FC236}">
                    <a16:creationId xmlns:a16="http://schemas.microsoft.com/office/drawing/2014/main" id="{96124A18-41A9-71A3-EA81-6720E3C125E9}"/>
                  </a:ext>
                </a:extLst>
              </p:cNvPr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>
                <a:extLst>
                  <a:ext uri="{FF2B5EF4-FFF2-40B4-BE49-F238E27FC236}">
                    <a16:creationId xmlns:a16="http://schemas.microsoft.com/office/drawing/2014/main" id="{CD382289-20C7-1155-86CC-58A96466D198}"/>
                  </a:ext>
                </a:extLst>
              </p:cNvPr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>
                <a:extLst>
                  <a:ext uri="{FF2B5EF4-FFF2-40B4-BE49-F238E27FC236}">
                    <a16:creationId xmlns:a16="http://schemas.microsoft.com/office/drawing/2014/main" id="{BBAC493A-F9CB-4EA7-69B8-C9CACAD59BE5}"/>
                  </a:ext>
                </a:extLst>
              </p:cNvPr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>
                <a:extLst>
                  <a:ext uri="{FF2B5EF4-FFF2-40B4-BE49-F238E27FC236}">
                    <a16:creationId xmlns:a16="http://schemas.microsoft.com/office/drawing/2014/main" id="{00D8CBE9-079B-A5EB-60BD-D1DA924D988D}"/>
                  </a:ext>
                </a:extLst>
              </p:cNvPr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>
                <a:extLst>
                  <a:ext uri="{FF2B5EF4-FFF2-40B4-BE49-F238E27FC236}">
                    <a16:creationId xmlns:a16="http://schemas.microsoft.com/office/drawing/2014/main" id="{8A26D73D-5398-7D6C-55EB-234C37ED0CF4}"/>
                  </a:ext>
                </a:extLst>
              </p:cNvPr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>
                <a:extLst>
                  <a:ext uri="{FF2B5EF4-FFF2-40B4-BE49-F238E27FC236}">
                    <a16:creationId xmlns:a16="http://schemas.microsoft.com/office/drawing/2014/main" id="{E9871562-A1A4-D0B8-43A0-9A9463793C8D}"/>
                  </a:ext>
                </a:extLst>
              </p:cNvPr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>
                <a:extLst>
                  <a:ext uri="{FF2B5EF4-FFF2-40B4-BE49-F238E27FC236}">
                    <a16:creationId xmlns:a16="http://schemas.microsoft.com/office/drawing/2014/main" id="{F7F093A7-8EBE-BABC-B0A3-82B7E8FEED20}"/>
                  </a:ext>
                </a:extLst>
              </p:cNvPr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>
                <a:extLst>
                  <a:ext uri="{FF2B5EF4-FFF2-40B4-BE49-F238E27FC236}">
                    <a16:creationId xmlns:a16="http://schemas.microsoft.com/office/drawing/2014/main" id="{0681A879-BF92-1030-80AF-6A0F7BB057A3}"/>
                  </a:ext>
                </a:extLst>
              </p:cNvPr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>
                <a:extLst>
                  <a:ext uri="{FF2B5EF4-FFF2-40B4-BE49-F238E27FC236}">
                    <a16:creationId xmlns:a16="http://schemas.microsoft.com/office/drawing/2014/main" id="{E13D5F4F-20C4-3C59-D186-103268A20959}"/>
                  </a:ext>
                </a:extLst>
              </p:cNvPr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>
                <a:extLst>
                  <a:ext uri="{FF2B5EF4-FFF2-40B4-BE49-F238E27FC236}">
                    <a16:creationId xmlns:a16="http://schemas.microsoft.com/office/drawing/2014/main" id="{A3046413-F643-E4D7-636F-8BC17D0BE06C}"/>
                  </a:ext>
                </a:extLst>
              </p:cNvPr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>
                <a:extLst>
                  <a:ext uri="{FF2B5EF4-FFF2-40B4-BE49-F238E27FC236}">
                    <a16:creationId xmlns:a16="http://schemas.microsoft.com/office/drawing/2014/main" id="{28D2B2C2-EE8B-DC56-C112-FBBAAB94308B}"/>
                  </a:ext>
                </a:extLst>
              </p:cNvPr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>
                <a:extLst>
                  <a:ext uri="{FF2B5EF4-FFF2-40B4-BE49-F238E27FC236}">
                    <a16:creationId xmlns:a16="http://schemas.microsoft.com/office/drawing/2014/main" id="{FA33F935-4DA5-EA05-4297-A7DFA55798F3}"/>
                  </a:ext>
                </a:extLst>
              </p:cNvPr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>
                <a:extLst>
                  <a:ext uri="{FF2B5EF4-FFF2-40B4-BE49-F238E27FC236}">
                    <a16:creationId xmlns:a16="http://schemas.microsoft.com/office/drawing/2014/main" id="{CED9FD41-6E8C-CCB8-8136-95E302193D24}"/>
                  </a:ext>
                </a:extLst>
              </p:cNvPr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>
                <a:extLst>
                  <a:ext uri="{FF2B5EF4-FFF2-40B4-BE49-F238E27FC236}">
                    <a16:creationId xmlns:a16="http://schemas.microsoft.com/office/drawing/2014/main" id="{90C20D3F-5713-C4FE-A76F-0EAFA389D104}"/>
                  </a:ext>
                </a:extLst>
              </p:cNvPr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>
                <a:extLst>
                  <a:ext uri="{FF2B5EF4-FFF2-40B4-BE49-F238E27FC236}">
                    <a16:creationId xmlns:a16="http://schemas.microsoft.com/office/drawing/2014/main" id="{A2160466-3BEF-2C28-329F-BD0F7A311153}"/>
                  </a:ext>
                </a:extLst>
              </p:cNvPr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>
                <a:extLst>
                  <a:ext uri="{FF2B5EF4-FFF2-40B4-BE49-F238E27FC236}">
                    <a16:creationId xmlns:a16="http://schemas.microsoft.com/office/drawing/2014/main" id="{C30DF756-4A3B-653C-6962-AB57CE943125}"/>
                  </a:ext>
                </a:extLst>
              </p:cNvPr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>
                <a:extLst>
                  <a:ext uri="{FF2B5EF4-FFF2-40B4-BE49-F238E27FC236}">
                    <a16:creationId xmlns:a16="http://schemas.microsoft.com/office/drawing/2014/main" id="{B0E43CFF-7919-6FEA-9C1B-DA470CE7D974}"/>
                  </a:ext>
                </a:extLst>
              </p:cNvPr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>
                <a:extLst>
                  <a:ext uri="{FF2B5EF4-FFF2-40B4-BE49-F238E27FC236}">
                    <a16:creationId xmlns:a16="http://schemas.microsoft.com/office/drawing/2014/main" id="{AFE2559E-31EF-38D1-F0E5-D17EF7599B4C}"/>
                  </a:ext>
                </a:extLst>
              </p:cNvPr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>
                <a:extLst>
                  <a:ext uri="{FF2B5EF4-FFF2-40B4-BE49-F238E27FC236}">
                    <a16:creationId xmlns:a16="http://schemas.microsoft.com/office/drawing/2014/main" id="{B6BE8170-880A-D3BA-6533-A361D1D128DF}"/>
                  </a:ext>
                </a:extLst>
              </p:cNvPr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>
                <a:extLst>
                  <a:ext uri="{FF2B5EF4-FFF2-40B4-BE49-F238E27FC236}">
                    <a16:creationId xmlns:a16="http://schemas.microsoft.com/office/drawing/2014/main" id="{EB4B5109-8700-7ECB-7FA5-7DE79152BC2A}"/>
                  </a:ext>
                </a:extLst>
              </p:cNvPr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>
                <a:extLst>
                  <a:ext uri="{FF2B5EF4-FFF2-40B4-BE49-F238E27FC236}">
                    <a16:creationId xmlns:a16="http://schemas.microsoft.com/office/drawing/2014/main" id="{5DFD3DB5-37B0-643B-AD44-B860BE0ED89E}"/>
                  </a:ext>
                </a:extLst>
              </p:cNvPr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>
            <a:extLst>
              <a:ext uri="{FF2B5EF4-FFF2-40B4-BE49-F238E27FC236}">
                <a16:creationId xmlns:a16="http://schemas.microsoft.com/office/drawing/2014/main" id="{509FE4D2-0B02-4E03-B1BE-CEB745C151A9}"/>
              </a:ext>
            </a:extLst>
          </p:cNvPr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9" name="Imagen 248" descr="Icono&#10;&#10;Descripción generada automáticamente">
            <a:extLst>
              <a:ext uri="{FF2B5EF4-FFF2-40B4-BE49-F238E27FC236}">
                <a16:creationId xmlns:a16="http://schemas.microsoft.com/office/drawing/2014/main" id="{8D0530B4-40FD-6D49-B646-DF800B5915DA}"/>
              </a:ext>
            </a:extLst>
          </p:cNvPr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7CDCECD-63B9-F39B-DAC3-CEA5722BCE4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9EB833C-6EAE-9568-88B7-6BEED8A18F36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458612" y="763263"/>
            <a:ext cx="4234105" cy="923330"/>
          </a:xfrm>
        </p:spPr>
        <p:txBody>
          <a:bodyPr/>
          <a:lstStyle/>
          <a:p>
            <a:r>
              <a:rPr lang="en-GB" dirty="0"/>
              <a:t>Building Trustworthy AI for Healthcare Professionals</a:t>
            </a:r>
            <a:endParaRPr lang="es-ES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6BB19FA0-A56E-5585-3D92-746A5300E9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539337" y="1693651"/>
            <a:ext cx="3923085" cy="480131"/>
          </a:xfrm>
        </p:spPr>
        <p:txBody>
          <a:bodyPr/>
          <a:lstStyle/>
          <a:p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why’s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how’s</a:t>
            </a:r>
            <a:endParaRPr lang="es-ES" dirty="0"/>
          </a:p>
        </p:txBody>
      </p:sp>
      <p:sp>
        <p:nvSpPr>
          <p:cNvPr id="141" name="Marcador de texto 26">
            <a:extLst>
              <a:ext uri="{FF2B5EF4-FFF2-40B4-BE49-F238E27FC236}">
                <a16:creationId xmlns:a16="http://schemas.microsoft.com/office/drawing/2014/main" id="{900E3B2D-529F-EE51-0BA2-28A190469505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941824" y="4619101"/>
            <a:ext cx="1708964" cy="480131"/>
          </a:xfrm>
        </p:spPr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DOCTORS</a:t>
            </a:r>
          </a:p>
        </p:txBody>
      </p:sp>
      <p:sp>
        <p:nvSpPr>
          <p:cNvPr id="142" name="Marcador de texto 27">
            <a:extLst>
              <a:ext uri="{FF2B5EF4-FFF2-40B4-BE49-F238E27FC236}">
                <a16:creationId xmlns:a16="http://schemas.microsoft.com/office/drawing/2014/main" id="{991F0D1F-EAFC-0A2A-45A3-6DB896915BF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842484" cy="1236942"/>
          </a:xfrm>
        </p:spPr>
        <p:txBody>
          <a:bodyPr/>
          <a:lstStyle/>
          <a:p>
            <a:r>
              <a:rPr lang="es-ES" sz="1100" b="1" dirty="0" err="1"/>
              <a:t>Close</a:t>
            </a:r>
            <a:r>
              <a:rPr lang="es-ES" sz="1100" b="1" dirty="0"/>
              <a:t> </a:t>
            </a:r>
            <a:r>
              <a:rPr lang="es-ES" sz="1100" b="1" dirty="0" err="1"/>
              <a:t>collaboration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health</a:t>
            </a:r>
            <a:r>
              <a:rPr lang="es-ES" sz="1100" b="1" dirty="0"/>
              <a:t> </a:t>
            </a:r>
            <a:r>
              <a:rPr lang="es-ES" sz="1100" b="1" dirty="0" err="1"/>
              <a:t>professionals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improve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results</a:t>
            </a:r>
            <a:endParaRPr lang="es-ES" sz="1100" dirty="0"/>
          </a:p>
        </p:txBody>
      </p:sp>
      <p:sp>
        <p:nvSpPr>
          <p:cNvPr id="143" name="Marcador de texto 46">
            <a:extLst>
              <a:ext uri="{FF2B5EF4-FFF2-40B4-BE49-F238E27FC236}">
                <a16:creationId xmlns:a16="http://schemas.microsoft.com/office/drawing/2014/main" id="{ACC47B7F-CD9F-C20E-0CF5-76F94A753F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>
            <a:extLst>
              <a:ext uri="{FF2B5EF4-FFF2-40B4-BE49-F238E27FC236}">
                <a16:creationId xmlns:a16="http://schemas.microsoft.com/office/drawing/2014/main" id="{AC04C984-1624-B59D-38D4-72EAD2F600D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>
            <a:extLst>
              <a:ext uri="{FF2B5EF4-FFF2-40B4-BE49-F238E27FC236}">
                <a16:creationId xmlns:a16="http://schemas.microsoft.com/office/drawing/2014/main" id="{6500CD60-5548-A05F-F4B5-F73CDB87DF3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>
            <a:extLst>
              <a:ext uri="{FF2B5EF4-FFF2-40B4-BE49-F238E27FC236}">
                <a16:creationId xmlns:a16="http://schemas.microsoft.com/office/drawing/2014/main" id="{47B4916B-47EC-353B-3FB4-31740BF9D04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>
            <a:extLst>
              <a:ext uri="{FF2B5EF4-FFF2-40B4-BE49-F238E27FC236}">
                <a16:creationId xmlns:a16="http://schemas.microsoft.com/office/drawing/2014/main" id="{76963EB1-E2AB-9A84-FD37-A7DAD83A70F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>
            <a:extLst>
              <a:ext uri="{FF2B5EF4-FFF2-40B4-BE49-F238E27FC236}">
                <a16:creationId xmlns:a16="http://schemas.microsoft.com/office/drawing/2014/main" id="{CFA042D9-F9B5-D775-CF74-B063A7944DD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>
            <a:extLst>
              <a:ext uri="{FF2B5EF4-FFF2-40B4-BE49-F238E27FC236}">
                <a16:creationId xmlns:a16="http://schemas.microsoft.com/office/drawing/2014/main" id="{02A5C15C-32D1-2718-0797-4412784C050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 err="1"/>
              <a:t>Quality</a:t>
            </a:r>
            <a:r>
              <a:rPr lang="es-ES" dirty="0"/>
              <a:t> data</a:t>
            </a:r>
          </a:p>
        </p:txBody>
      </p:sp>
      <p:sp>
        <p:nvSpPr>
          <p:cNvPr id="150" name="Marcador de texto 53">
            <a:extLst>
              <a:ext uri="{FF2B5EF4-FFF2-40B4-BE49-F238E27FC236}">
                <a16:creationId xmlns:a16="http://schemas.microsoft.com/office/drawing/2014/main" id="{5FB69719-79D1-DDE7-6B86-88BB205C4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57937"/>
          </a:xfrm>
        </p:spPr>
        <p:txBody>
          <a:bodyPr/>
          <a:lstStyle/>
          <a:p>
            <a:r>
              <a:rPr lang="es-ES" sz="1100" b="1" dirty="0" err="1"/>
              <a:t>Working</a:t>
            </a:r>
            <a:r>
              <a:rPr lang="es-ES" sz="1100" b="1" dirty="0"/>
              <a:t> </a:t>
            </a:r>
            <a:r>
              <a:rPr lang="es-ES" sz="1100" b="1" dirty="0" err="1"/>
              <a:t>with</a:t>
            </a:r>
            <a:r>
              <a:rPr lang="es-ES" sz="1100" b="1" dirty="0"/>
              <a:t> </a:t>
            </a:r>
            <a:r>
              <a:rPr lang="es-ES" sz="1100" b="1" dirty="0" err="1"/>
              <a:t>hospitals</a:t>
            </a:r>
            <a:r>
              <a:rPr lang="es-ES" sz="1100" b="1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collect</a:t>
            </a:r>
            <a:r>
              <a:rPr lang="es-ES" sz="1100" dirty="0"/>
              <a:t> </a:t>
            </a:r>
            <a:r>
              <a:rPr lang="es-ES" sz="1100" dirty="0" err="1"/>
              <a:t>high</a:t>
            </a:r>
            <a:r>
              <a:rPr lang="es-ES" sz="1100" dirty="0"/>
              <a:t> </a:t>
            </a:r>
            <a:r>
              <a:rPr lang="es-ES" sz="1100" dirty="0" err="1"/>
              <a:t>quality</a:t>
            </a:r>
            <a:r>
              <a:rPr lang="es-ES" sz="1100" dirty="0"/>
              <a:t> data</a:t>
            </a:r>
          </a:p>
        </p:txBody>
      </p:sp>
      <p:sp>
        <p:nvSpPr>
          <p:cNvPr id="151" name="Marcador de texto 54">
            <a:extLst>
              <a:ext uri="{FF2B5EF4-FFF2-40B4-BE49-F238E27FC236}">
                <a16:creationId xmlns:a16="http://schemas.microsoft.com/office/drawing/2014/main" id="{E1EFA373-4052-B85D-5C3D-3C528AF4E42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75360" y="3246524"/>
            <a:ext cx="1934123" cy="674031"/>
          </a:xfrm>
        </p:spPr>
        <p:txBody>
          <a:bodyPr/>
          <a:lstStyle/>
          <a:p>
            <a:r>
              <a:rPr lang="es-ES" dirty="0" err="1"/>
              <a:t>Rigurous</a:t>
            </a:r>
            <a:r>
              <a:rPr lang="es-ES" dirty="0"/>
              <a:t> data </a:t>
            </a:r>
            <a:r>
              <a:rPr lang="es-ES" dirty="0" err="1"/>
              <a:t>validation</a:t>
            </a:r>
            <a:endParaRPr lang="es-ES" dirty="0"/>
          </a:p>
        </p:txBody>
      </p:sp>
      <p:sp>
        <p:nvSpPr>
          <p:cNvPr id="152" name="Marcador de texto 55">
            <a:extLst>
              <a:ext uri="{FF2B5EF4-FFF2-40B4-BE49-F238E27FC236}">
                <a16:creationId xmlns:a16="http://schemas.microsoft.com/office/drawing/2014/main" id="{083560F9-AB71-B47F-29B2-5D047C2D17B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75361" y="3882495"/>
            <a:ext cx="1708964" cy="657937"/>
          </a:xfrm>
        </p:spPr>
        <p:txBody>
          <a:bodyPr/>
          <a:lstStyle/>
          <a:p>
            <a:r>
              <a:rPr lang="es-ES" sz="1100" b="1" dirty="0" err="1"/>
              <a:t>Analyzing</a:t>
            </a:r>
            <a:r>
              <a:rPr lang="es-ES" sz="1100" b="1" dirty="0"/>
              <a:t> and </a:t>
            </a:r>
            <a:r>
              <a:rPr lang="es-ES" sz="1100" b="1" dirty="0" err="1"/>
              <a:t>cleaning</a:t>
            </a:r>
            <a:r>
              <a:rPr lang="es-ES" sz="1100" dirty="0"/>
              <a:t> </a:t>
            </a:r>
            <a:r>
              <a:rPr lang="es-ES" sz="1100" dirty="0" err="1"/>
              <a:t>all</a:t>
            </a:r>
            <a:r>
              <a:rPr lang="es-ES" sz="1100" dirty="0"/>
              <a:t> data </a:t>
            </a:r>
            <a:r>
              <a:rPr lang="es-ES" sz="1100" dirty="0" err="1"/>
              <a:t>methodically</a:t>
            </a:r>
            <a:endParaRPr lang="es-ES" sz="1100" dirty="0"/>
          </a:p>
        </p:txBody>
      </p:sp>
      <p:sp>
        <p:nvSpPr>
          <p:cNvPr id="153" name="Marcador de texto 56">
            <a:extLst>
              <a:ext uri="{FF2B5EF4-FFF2-40B4-BE49-F238E27FC236}">
                <a16:creationId xmlns:a16="http://schemas.microsoft.com/office/drawing/2014/main" id="{46C3A4E7-EECE-733B-D751-9A2F15DC569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13113" y="4674310"/>
            <a:ext cx="1708964" cy="480131"/>
          </a:xfrm>
        </p:spPr>
        <p:txBody>
          <a:bodyPr/>
          <a:lstStyle/>
          <a:p>
            <a:r>
              <a:rPr lang="es-ES" dirty="0" err="1"/>
              <a:t>Bias</a:t>
            </a:r>
            <a:r>
              <a:rPr lang="es-ES" dirty="0"/>
              <a:t> </a:t>
            </a:r>
            <a:r>
              <a:rPr lang="es-ES" dirty="0" err="1"/>
              <a:t>Mitigation</a:t>
            </a:r>
            <a:endParaRPr lang="es-ES" dirty="0"/>
          </a:p>
        </p:txBody>
      </p:sp>
      <p:sp>
        <p:nvSpPr>
          <p:cNvPr id="154" name="Marcador de texto 57">
            <a:extLst>
              <a:ext uri="{FF2B5EF4-FFF2-40B4-BE49-F238E27FC236}">
                <a16:creationId xmlns:a16="http://schemas.microsoft.com/office/drawing/2014/main" id="{5762D30D-E87C-7176-9CF5-299D1FB7B92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842484" cy="1043940"/>
          </a:xfrm>
        </p:spPr>
        <p:txBody>
          <a:bodyPr/>
          <a:lstStyle/>
          <a:p>
            <a:r>
              <a:rPr lang="es-ES" sz="1100" b="1" dirty="0" err="1"/>
              <a:t>Protecting</a:t>
            </a:r>
            <a:r>
              <a:rPr lang="es-ES" sz="1100" b="1" dirty="0"/>
              <a:t> </a:t>
            </a:r>
            <a:r>
              <a:rPr lang="es-ES" sz="1100" b="1" dirty="0" err="1"/>
              <a:t>minorities</a:t>
            </a:r>
            <a:r>
              <a:rPr lang="es-ES" sz="1100" b="1" dirty="0"/>
              <a:t> </a:t>
            </a:r>
            <a:r>
              <a:rPr lang="es-ES" sz="1100" dirty="0" err="1"/>
              <a:t>by</a:t>
            </a:r>
            <a:r>
              <a:rPr lang="es-ES" sz="1100" dirty="0"/>
              <a:t> </a:t>
            </a:r>
            <a:r>
              <a:rPr lang="es-ES" sz="1100" dirty="0" err="1"/>
              <a:t>finding</a:t>
            </a:r>
            <a:r>
              <a:rPr lang="es-ES" sz="1100" dirty="0"/>
              <a:t> and </a:t>
            </a:r>
            <a:r>
              <a:rPr lang="es-ES" sz="1100" dirty="0" err="1"/>
              <a:t>correcting</a:t>
            </a:r>
            <a:r>
              <a:rPr lang="es-ES" sz="1100" dirty="0"/>
              <a:t> </a:t>
            </a:r>
            <a:r>
              <a:rPr lang="es-ES" sz="1100" dirty="0" err="1"/>
              <a:t>biases</a:t>
            </a:r>
            <a:r>
              <a:rPr lang="es-ES" sz="1100" dirty="0"/>
              <a:t> in </a:t>
            </a:r>
            <a:r>
              <a:rPr lang="es-ES" sz="1100" dirty="0" err="1"/>
              <a:t>the</a:t>
            </a:r>
            <a:r>
              <a:rPr lang="es-ES" sz="1100" dirty="0"/>
              <a:t> data </a:t>
            </a:r>
            <a:r>
              <a:rPr lang="es-ES" sz="1100" dirty="0" err="1"/>
              <a:t>collected</a:t>
            </a:r>
            <a:endParaRPr lang="es-ES" sz="1100" dirty="0"/>
          </a:p>
        </p:txBody>
      </p:sp>
      <p:sp>
        <p:nvSpPr>
          <p:cNvPr id="155" name="Marcador de texto 58">
            <a:extLst>
              <a:ext uri="{FF2B5EF4-FFF2-40B4-BE49-F238E27FC236}">
                <a16:creationId xmlns:a16="http://schemas.microsoft.com/office/drawing/2014/main" id="{5295252D-2D37-0788-3980-D37FFB7E0B1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28900" y="2173782"/>
            <a:ext cx="1708964" cy="480131"/>
          </a:xfrm>
        </p:spPr>
        <p:txBody>
          <a:bodyPr/>
          <a:lstStyle/>
          <a:p>
            <a:r>
              <a:rPr lang="es-ES" dirty="0"/>
              <a:t>Interpretable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156" name="Marcador de texto 59">
            <a:extLst>
              <a:ext uri="{FF2B5EF4-FFF2-40B4-BE49-F238E27FC236}">
                <a16:creationId xmlns:a16="http://schemas.microsoft.com/office/drawing/2014/main" id="{C5E48BEA-A697-8BFB-7EBB-6B9B2781F0B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57937"/>
          </a:xfrm>
        </p:spPr>
        <p:txBody>
          <a:bodyPr/>
          <a:lstStyle/>
          <a:p>
            <a:r>
              <a:rPr lang="es-ES" sz="1100" b="1" dirty="0"/>
              <a:t>No </a:t>
            </a:r>
            <a:r>
              <a:rPr lang="es-ES" sz="1100" b="1" dirty="0" err="1"/>
              <a:t>black</a:t>
            </a:r>
            <a:r>
              <a:rPr lang="es-ES" sz="1100" b="1" dirty="0"/>
              <a:t> box AI.</a:t>
            </a:r>
          </a:p>
          <a:p>
            <a:r>
              <a:rPr lang="es-ES" sz="1100" dirty="0" err="1"/>
              <a:t>Intepretable</a:t>
            </a:r>
            <a:r>
              <a:rPr lang="es-ES" sz="1100" dirty="0"/>
              <a:t> and </a:t>
            </a:r>
            <a:r>
              <a:rPr lang="es-ES" sz="1100" dirty="0" err="1"/>
              <a:t>understandable</a:t>
            </a:r>
            <a:endParaRPr lang="es-ES" sz="1100" dirty="0"/>
          </a:p>
        </p:txBody>
      </p:sp>
      <p:sp>
        <p:nvSpPr>
          <p:cNvPr id="157" name="Marcador de texto 60">
            <a:extLst>
              <a:ext uri="{FF2B5EF4-FFF2-40B4-BE49-F238E27FC236}">
                <a16:creationId xmlns:a16="http://schemas.microsoft.com/office/drawing/2014/main" id="{29AE65E0-AD13-6639-8091-7B7C5F3A387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954748" y="3382451"/>
            <a:ext cx="1708964" cy="480131"/>
          </a:xfrm>
        </p:spPr>
        <p:txBody>
          <a:bodyPr/>
          <a:lstStyle/>
          <a:p>
            <a:r>
              <a:rPr lang="es-ES" dirty="0" err="1"/>
              <a:t>Transparent</a:t>
            </a:r>
            <a:r>
              <a:rPr lang="es-ES" dirty="0"/>
              <a:t> </a:t>
            </a:r>
            <a:r>
              <a:rPr lang="es-ES" dirty="0" err="1"/>
              <a:t>Decisions</a:t>
            </a:r>
            <a:endParaRPr lang="es-ES" dirty="0"/>
          </a:p>
        </p:txBody>
      </p:sp>
      <p:sp>
        <p:nvSpPr>
          <p:cNvPr id="158" name="Marcador de texto 27">
            <a:extLst>
              <a:ext uri="{FF2B5EF4-FFF2-40B4-BE49-F238E27FC236}">
                <a16:creationId xmlns:a16="http://schemas.microsoft.com/office/drawing/2014/main" id="{1AE306E3-A238-481B-3693-6E428451D43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464935"/>
          </a:xfrm>
        </p:spPr>
        <p:txBody>
          <a:bodyPr/>
          <a:lstStyle/>
          <a:p>
            <a:r>
              <a:rPr lang="es-ES" sz="1100" b="1" dirty="0" err="1"/>
              <a:t>Providing</a:t>
            </a:r>
            <a:r>
              <a:rPr lang="es-ES" sz="1100" b="1" dirty="0"/>
              <a:t> </a:t>
            </a:r>
            <a:r>
              <a:rPr lang="es-ES" sz="1100" b="1" dirty="0" err="1"/>
              <a:t>reports</a:t>
            </a:r>
            <a:r>
              <a:rPr lang="es-ES" sz="1100" b="1" dirty="0"/>
              <a:t> </a:t>
            </a:r>
            <a:r>
              <a:rPr lang="es-ES" sz="1100" b="1" dirty="0" err="1"/>
              <a:t>on</a:t>
            </a:r>
            <a:r>
              <a:rPr lang="es-ES" sz="1100" b="1" dirty="0"/>
              <a:t> </a:t>
            </a:r>
            <a:r>
              <a:rPr lang="es-ES" sz="1100" b="1" dirty="0" err="1"/>
              <a:t>all</a:t>
            </a:r>
            <a:r>
              <a:rPr lang="es-ES" sz="1100" b="1" dirty="0"/>
              <a:t> </a:t>
            </a:r>
            <a:r>
              <a:rPr lang="es-ES" sz="1100" b="1" dirty="0" err="1"/>
              <a:t>decisions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4670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13">
            <a:extLst>
              <a:ext uri="{FF2B5EF4-FFF2-40B4-BE49-F238E27FC236}">
                <a16:creationId xmlns:a16="http://schemas.microsoft.com/office/drawing/2014/main" id="{D45A6907-C852-C479-9914-715545673AD3}"/>
              </a:ext>
            </a:extLst>
          </p:cNvPr>
          <p:cNvGrpSpPr/>
          <p:nvPr/>
        </p:nvGrpSpPr>
        <p:grpSpPr>
          <a:xfrm>
            <a:off x="1228950" y="3836696"/>
            <a:ext cx="3215005" cy="2833369"/>
            <a:chOff x="2877571" y="1047577"/>
            <a:chExt cx="4010202" cy="3534173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54F07DB7-B524-AE7B-5111-66781FF6024A}"/>
                </a:ext>
              </a:extLst>
            </p:cNvPr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97C6B2E-EED1-7F89-475A-D3D3C2216013}"/>
                </a:ext>
              </a:extLst>
            </p:cNvPr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081E2E9A-A9AA-5037-2627-C95C4515EFE0}"/>
                </a:ext>
              </a:extLst>
            </p:cNvPr>
            <p:cNvSpPr txBox="1"/>
            <p:nvPr/>
          </p:nvSpPr>
          <p:spPr>
            <a:xfrm>
              <a:off x="3900473" y="2805319"/>
              <a:ext cx="2538282" cy="451084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1900" dirty="0" err="1">
                  <a:sym typeface="+mn-ea"/>
                </a:rPr>
                <a:t>Model</a:t>
              </a:r>
              <a:r>
                <a:rPr lang="es-ES" sz="1900" dirty="0">
                  <a:sym typeface="+mn-ea"/>
                </a:rPr>
                <a:t> </a:t>
              </a:r>
              <a:r>
                <a:rPr lang="es-ES" sz="1900" dirty="0" err="1">
                  <a:sym typeface="+mn-ea"/>
                </a:rPr>
                <a:t>Integration</a:t>
              </a:r>
              <a:endParaRPr lang="en-US" sz="19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6" name="TextBox 64">
              <a:extLst>
                <a:ext uri="{FF2B5EF4-FFF2-40B4-BE49-F238E27FC236}">
                  <a16:creationId xmlns:a16="http://schemas.microsoft.com/office/drawing/2014/main" id="{9FC7C14F-0B78-E7D4-EC64-534F719B2C4D}"/>
                </a:ext>
              </a:extLst>
            </p:cNvPr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Final </a:t>
              </a:r>
              <a:r>
                <a:rPr lang="es-ES" sz="2000" dirty="0" err="1">
                  <a:sym typeface="+mn-ea"/>
                </a:rPr>
                <a:t>Reporting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EDB9501F-BDFC-3F00-0274-5EEC65B274BB}"/>
                </a:ext>
              </a:extLst>
            </p:cNvPr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CBFD6C5F-CB49-A7E6-A4FB-7CA125A02DBF}"/>
                </a:ext>
              </a:extLst>
            </p:cNvPr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06</a:t>
              </a: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61EC2218-17E6-1C72-DCCE-DA8724E9D3CD}"/>
                </a:ext>
              </a:extLst>
            </p:cNvPr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07</a:t>
              </a: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916120" y="1605383"/>
            <a:ext cx="2548319" cy="276860"/>
          </a:xfrm>
        </p:spPr>
        <p:txBody>
          <a:bodyPr/>
          <a:lstStyle/>
          <a:p>
            <a:r>
              <a:rPr lang="es-ES" dirty="0"/>
              <a:t>Data Acquisition and Integration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>
          <a:xfrm>
            <a:off x="5916120" y="2274904"/>
            <a:ext cx="2548319" cy="276860"/>
          </a:xfrm>
        </p:spPr>
        <p:txBody>
          <a:bodyPr/>
          <a:lstStyle/>
          <a:p>
            <a:r>
              <a:rPr lang="es-ES" dirty="0"/>
              <a:t>Data Organization and Context Understanding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>
          <a:xfrm>
            <a:off x="5916120" y="2982595"/>
            <a:ext cx="2548319" cy="138430"/>
          </a:xfrm>
        </p:spPr>
        <p:txBody>
          <a:bodyPr wrap="square"/>
          <a:lstStyle/>
          <a:p>
            <a:r>
              <a:rPr lang="es-ES" dirty="0"/>
              <a:t>Data Preprocessing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>
          <a:xfrm>
            <a:off x="5916120" y="3580982"/>
            <a:ext cx="2548319" cy="276860"/>
          </a:xfrm>
        </p:spPr>
        <p:txBody>
          <a:bodyPr/>
          <a:lstStyle/>
          <a:p>
            <a:r>
              <a:rPr lang="es-ES" dirty="0"/>
              <a:t>Model Development and Training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>
          <a:xfrm>
            <a:off x="5916120" y="4236507"/>
            <a:ext cx="2548319" cy="276860"/>
          </a:xfrm>
        </p:spPr>
        <p:txBody>
          <a:bodyPr/>
          <a:lstStyle/>
          <a:p>
            <a:r>
              <a:rPr lang="es-ES" dirty="0"/>
              <a:t>Model Evaluation and Validation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>
          <a:xfrm>
            <a:off x="5179978" y="1499587"/>
            <a:ext cx="73614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>
          <a:xfrm>
            <a:off x="5179977" y="2191060"/>
            <a:ext cx="73614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>
          <a:xfrm>
            <a:off x="5179977" y="2886850"/>
            <a:ext cx="73614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>
          <a:xfrm>
            <a:off x="5179977" y="3518246"/>
            <a:ext cx="736143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>
          <a:xfrm>
            <a:off x="5179977" y="4152603"/>
            <a:ext cx="736143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228950" y="1482795"/>
            <a:ext cx="3215005" cy="4069764"/>
            <a:chOff x="2877571" y="1047577"/>
            <a:chExt cx="4010202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2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6410"/>
              <a:ext cx="253828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Acquisition 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675968" y="3380592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Data Organization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121" y="4112850"/>
              <a:ext cx="2987652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815509" y="3864209"/>
              <a:ext cx="2538282" cy="85304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Development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642701" y="5146490"/>
              <a:ext cx="3132599" cy="468900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sz="2000" dirty="0">
                  <a:sym typeface="+mn-ea"/>
                </a:rPr>
                <a:t>Model Evaluation</a:t>
              </a:r>
              <a:endParaRPr lang="en-US" sz="2000" dirty="0">
                <a:solidFill>
                  <a:srgbClr val="FFFFFF"/>
                </a:solidFill>
                <a:latin typeface="Montserrat" panose="00000400000000000000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anose="00000400000000000000" pitchFamily="2" charset="77"/>
                </a:rPr>
                <a:t>05</a:t>
              </a:r>
            </a:p>
          </p:txBody>
        </p:sp>
      </p:grpSp>
      <p:sp>
        <p:nvSpPr>
          <p:cNvPr id="11" name="TextBox 64"/>
          <p:cNvSpPr txBox="1"/>
          <p:nvPr/>
        </p:nvSpPr>
        <p:spPr>
          <a:xfrm>
            <a:off x="1863876" y="4346378"/>
            <a:ext cx="2395220" cy="683895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900" dirty="0">
                <a:sym typeface="+mn-ea"/>
              </a:rPr>
              <a:t>Data Preprocessing</a:t>
            </a:r>
            <a:endParaRPr lang="es-ES" sz="1900" dirty="0"/>
          </a:p>
          <a:p>
            <a:endParaRPr lang="en-US" sz="2000" dirty="0">
              <a:solidFill>
                <a:srgbClr val="FFFFFF"/>
              </a:solidFill>
              <a:latin typeface="Montserrat" panose="00000400000000000000" pitchFamily="2" charset="77"/>
            </a:endParaRPr>
          </a:p>
        </p:txBody>
      </p:sp>
      <p:sp>
        <p:nvSpPr>
          <p:cNvPr id="13" name="Marcador de texto 2"/>
          <p:cNvSpPr>
            <a:spLocks noGrp="1"/>
          </p:cNvSpPr>
          <p:nvPr/>
        </p:nvSpPr>
        <p:spPr>
          <a:xfrm>
            <a:off x="582599" y="1045014"/>
            <a:ext cx="3381375" cy="1124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rgbClr val="464747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ym typeface="+mn-ea"/>
              </a:rPr>
              <a:t>Work</a:t>
            </a:r>
            <a:r>
              <a:rPr dirty="0">
                <a:sym typeface="+mn-ea"/>
              </a:rPr>
              <a:t> PLAN</a:t>
            </a:r>
            <a:endParaRPr lang="es-ES" dirty="0"/>
          </a:p>
          <a:p>
            <a:endParaRPr lang="es-ES" dirty="0"/>
          </a:p>
        </p:txBody>
      </p:sp>
      <p:sp>
        <p:nvSpPr>
          <p:cNvPr id="48" name="Marcador de texto 10"/>
          <p:cNvSpPr>
            <a:spLocks noGrp="1"/>
          </p:cNvSpPr>
          <p:nvPr/>
        </p:nvSpPr>
        <p:spPr>
          <a:xfrm>
            <a:off x="582549" y="1707358"/>
            <a:ext cx="3381425" cy="57023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ym typeface="+mn-ea"/>
              </a:rPr>
              <a:t>Project Phases:</a:t>
            </a:r>
            <a:endParaRPr lang="es-ES" dirty="0"/>
          </a:p>
          <a:p>
            <a:endParaRPr lang="es-ES" dirty="0"/>
          </a:p>
        </p:txBody>
      </p:sp>
      <p:sp>
        <p:nvSpPr>
          <p:cNvPr id="51" name="Marcador de texto 5"/>
          <p:cNvSpPr>
            <a:spLocks noGrp="1"/>
          </p:cNvSpPr>
          <p:nvPr/>
        </p:nvSpPr>
        <p:spPr>
          <a:xfrm>
            <a:off x="200392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ym typeface="+mn-ea"/>
            </a:endParaRPr>
          </a:p>
          <a:p>
            <a:r>
              <a:rPr lang="en-GB" dirty="0">
                <a:sym typeface="+mn-ea"/>
              </a:rPr>
              <a:t>Prediction of the severity of COVID-19 cases among diabetes patients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8">
            <a:extLst>
              <a:ext uri="{FF2B5EF4-FFF2-40B4-BE49-F238E27FC236}">
                <a16:creationId xmlns:a16="http://schemas.microsoft.com/office/drawing/2014/main" id="{6A208345-CE04-F391-00CF-9710ABD7DC4B}"/>
              </a:ext>
            </a:extLst>
          </p:cNvPr>
          <p:cNvSpPr txBox="1">
            <a:spLocks/>
          </p:cNvSpPr>
          <p:nvPr/>
        </p:nvSpPr>
        <p:spPr>
          <a:xfrm>
            <a:off x="5916120" y="4882334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endParaRPr lang="es-ES" dirty="0"/>
          </a:p>
        </p:txBody>
      </p:sp>
      <p:sp>
        <p:nvSpPr>
          <p:cNvPr id="5" name="Marcador de texto 40">
            <a:extLst>
              <a:ext uri="{FF2B5EF4-FFF2-40B4-BE49-F238E27FC236}">
                <a16:creationId xmlns:a16="http://schemas.microsoft.com/office/drawing/2014/main" id="{5AEC980F-A987-178E-281A-DC77D4C72937}"/>
              </a:ext>
            </a:extLst>
          </p:cNvPr>
          <p:cNvSpPr txBox="1">
            <a:spLocks/>
          </p:cNvSpPr>
          <p:nvPr/>
        </p:nvSpPr>
        <p:spPr>
          <a:xfrm>
            <a:off x="5916120" y="5570132"/>
            <a:ext cx="2548319" cy="27686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Final </a:t>
            </a:r>
            <a:r>
              <a:rPr lang="es-ES" dirty="0" err="1"/>
              <a:t>Reporting</a:t>
            </a:r>
            <a:r>
              <a:rPr lang="es-ES" dirty="0"/>
              <a:t> and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6" name="Marcador de texto 45">
            <a:extLst>
              <a:ext uri="{FF2B5EF4-FFF2-40B4-BE49-F238E27FC236}">
                <a16:creationId xmlns:a16="http://schemas.microsoft.com/office/drawing/2014/main" id="{8EF352AD-1E52-230D-B2DF-F516DAED00B9}"/>
              </a:ext>
            </a:extLst>
          </p:cNvPr>
          <p:cNvSpPr txBox="1">
            <a:spLocks/>
          </p:cNvSpPr>
          <p:nvPr/>
        </p:nvSpPr>
        <p:spPr>
          <a:xfrm>
            <a:off x="5179977" y="481959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06.</a:t>
            </a:r>
          </a:p>
        </p:txBody>
      </p:sp>
      <p:sp>
        <p:nvSpPr>
          <p:cNvPr id="7" name="Marcador de texto 46">
            <a:extLst>
              <a:ext uri="{FF2B5EF4-FFF2-40B4-BE49-F238E27FC236}">
                <a16:creationId xmlns:a16="http://schemas.microsoft.com/office/drawing/2014/main" id="{48580952-BB65-42A6-A9F5-8CEDFA0443FA}"/>
              </a:ext>
            </a:extLst>
          </p:cNvPr>
          <p:cNvSpPr txBox="1">
            <a:spLocks/>
          </p:cNvSpPr>
          <p:nvPr/>
        </p:nvSpPr>
        <p:spPr>
          <a:xfrm>
            <a:off x="5179977" y="5486228"/>
            <a:ext cx="736143" cy="460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2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 panose="00000400000000000000"/>
                <a:ea typeface="AppleMyungjo"/>
                <a:cs typeface="Montserrat light" panose="0000040000000000000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anose="000004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dirty="0"/>
              <a:t>07.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142</TotalTime>
  <Words>1601</Words>
  <Application>Microsoft Office PowerPoint</Application>
  <PresentationFormat>On-screen Show (4:3)</PresentationFormat>
  <Paragraphs>429</Paragraphs>
  <Slides>29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Wingdings</vt:lpstr>
      <vt:lpstr>Montserrat Medium</vt:lpstr>
      <vt:lpstr>Montserrat light</vt:lpstr>
      <vt:lpstr>Arial</vt:lpstr>
      <vt:lpstr>Montserrat</vt:lpstr>
      <vt:lpstr>Montserrat light</vt:lpstr>
      <vt:lpstr>Montserrat SemiBold</vt:lpstr>
      <vt:lpstr>UPM_1_9_23 plantilla</vt:lpstr>
      <vt:lpstr>Prediction of the severity of COVID-19 cases among diabetes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FRANCISCO DE BORJA LOZANO DEL MORAL</cp:lastModifiedBy>
  <cp:revision>142</cp:revision>
  <dcterms:created xsi:type="dcterms:W3CDTF">2024-11-03T19:26:43Z</dcterms:created>
  <dcterms:modified xsi:type="dcterms:W3CDTF">2024-11-04T10:02:49Z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0x01010044AA032CFE862E48A7FEE97649907B83</vt:lpwstr>
  </property>
  <property fmtid="{D5CDD505-2E9C-101B-9397-08002B2CF9AE}" pid="3" name="KSOProductBuildVer">
    <vt:lpwstr>1033-5.7.0.8090</vt:lpwstr>
  </property>
</Properties>
</file>